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notesSlides/notesSlide24.xml" ContentType="application/vnd.openxmlformats-officedocument.presentationml.notesSlide+xml"/>
  <Override PartName="/ppt/charts/chart1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theme/themeOverride19.xml" ContentType="application/vnd.openxmlformats-officedocument.themeOverride+xml"/>
  <Override PartName="/ppt/notesSlides/notesSlide25.xml" ContentType="application/vnd.openxmlformats-officedocument.presentationml.notesSlide+xml"/>
  <Override PartName="/ppt/charts/chart2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theme/themeOverride24.xml" ContentType="application/vnd.openxmlformats-officedocument.themeOverride+xml"/>
  <Override PartName="/ppt/notesSlides/notesSlide26.xml" ContentType="application/vnd.openxmlformats-officedocument.presentationml.notesSlide+xml"/>
  <Override PartName="/ppt/charts/chart25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theme/themeOverride29.xml" ContentType="application/vnd.openxmlformats-officedocument.themeOverride+xml"/>
  <Override PartName="/ppt/notesSlides/notesSlide27.xml" ContentType="application/vnd.openxmlformats-officedocument.presentationml.notesSlide+xml"/>
  <Override PartName="/ppt/charts/chart3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30.xml" ContentType="application/vnd.openxmlformats-officedocument.themeOverride+xml"/>
  <Override PartName="/ppt/charts/chart3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theme/themeOverride32.xml" ContentType="application/vnd.openxmlformats-officedocument.themeOverride+xml"/>
  <Override PartName="/ppt/charts/chart33.xml" ContentType="application/vnd.openxmlformats-officedocument.drawingml.chart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theme/themeOverride34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9" r:id="rId2"/>
    <p:sldMasterId id="2147483667" r:id="rId3"/>
  </p:sldMasterIdLst>
  <p:notesMasterIdLst>
    <p:notesMasterId r:id="rId41"/>
  </p:notesMasterIdLst>
  <p:sldIdLst>
    <p:sldId id="257" r:id="rId4"/>
    <p:sldId id="269" r:id="rId5"/>
    <p:sldId id="278" r:id="rId6"/>
    <p:sldId id="399" r:id="rId7"/>
    <p:sldId id="256" r:id="rId8"/>
    <p:sldId id="676" r:id="rId9"/>
    <p:sldId id="306" r:id="rId10"/>
    <p:sldId id="398" r:id="rId11"/>
    <p:sldId id="808" r:id="rId12"/>
    <p:sldId id="401" r:id="rId13"/>
    <p:sldId id="730" r:id="rId14"/>
    <p:sldId id="754" r:id="rId15"/>
    <p:sldId id="403" r:id="rId16"/>
    <p:sldId id="404" r:id="rId17"/>
    <p:sldId id="405" r:id="rId18"/>
    <p:sldId id="308" r:id="rId19"/>
    <p:sldId id="638" r:id="rId20"/>
    <p:sldId id="906" r:id="rId21"/>
    <p:sldId id="895" r:id="rId22"/>
    <p:sldId id="312" r:id="rId23"/>
    <p:sldId id="884" r:id="rId24"/>
    <p:sldId id="946" r:id="rId25"/>
    <p:sldId id="922" r:id="rId26"/>
    <p:sldId id="933" r:id="rId27"/>
    <p:sldId id="985" r:id="rId28"/>
    <p:sldId id="1011" r:id="rId29"/>
    <p:sldId id="1012" r:id="rId30"/>
    <p:sldId id="1015" r:id="rId31"/>
    <p:sldId id="1013" r:id="rId32"/>
    <p:sldId id="1014" r:id="rId33"/>
    <p:sldId id="869" r:id="rId34"/>
    <p:sldId id="978" r:id="rId35"/>
    <p:sldId id="900" r:id="rId36"/>
    <p:sldId id="1016" r:id="rId37"/>
    <p:sldId id="979" r:id="rId38"/>
    <p:sldId id="929" r:id="rId39"/>
    <p:sldId id="793" r:id="rId40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o Larraechea Hirigoyen" initials="RLH" lastIdx="3" clrIdx="0">
    <p:extLst>
      <p:ext uri="{19B8F6BF-5375-455C-9EA6-DF929625EA0E}">
        <p15:presenceInfo xmlns:p15="http://schemas.microsoft.com/office/powerpoint/2012/main" userId="S-1-5-21-1012593714-1243964847-3352144830-27691" providerId="AD"/>
      </p:ext>
    </p:extLst>
  </p:cmAuthor>
  <p:cmAuthor id="2" name="Fernando Marshall Boehmwald" initials="FMB" lastIdx="1" clrIdx="1">
    <p:extLst>
      <p:ext uri="{19B8F6BF-5375-455C-9EA6-DF929625EA0E}">
        <p15:presenceInfo xmlns:p15="http://schemas.microsoft.com/office/powerpoint/2012/main" userId="S::fernando.marshall@fundacionchile.cl::b193424e-3aaf-482d-8a28-2b62bcaa49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A545A"/>
    <a:srgbClr val="0070C0"/>
    <a:srgbClr val="E79857"/>
    <a:srgbClr val="FFFF00"/>
    <a:srgbClr val="FFE699"/>
    <a:srgbClr val="00B050"/>
    <a:srgbClr val="E46565"/>
    <a:srgbClr val="67B9DF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1824" autoAdjust="0"/>
  </p:normalViewPr>
  <p:slideViewPr>
    <p:cSldViewPr snapToGrid="0">
      <p:cViewPr varScale="1">
        <p:scale>
          <a:sx n="81" d="100"/>
          <a:sy n="81" d="100"/>
        </p:scale>
        <p:origin x="10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icardo.klempau\Google%20Drive\4.%20Engagement\10.%20MEDICI&#211;N%202020\Operaci&#243;n%20Colombia\Centro%20Colombo%20Americano\04.%20Resultados\Base%20de%20Datos%20An&#225;lisis%20Resultados.xlsx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12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12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13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7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8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9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icardo.klempau\Google%20Drive\4.%20Engagement\10.%20MEDICI&#211;N%202020\Operaci&#243;n%20Colombia\Centro%20Colombo%20Americano\04.%20Resultados\Base%20de%20Datos%20An&#225;lisis%20Resultados.xlsx" TargetMode="External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17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18.xlsx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22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3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22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23.xlsx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27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28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29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27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28.xlsx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32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33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3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01-4108-9975-9C4AD7E2894C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01-4108-9975-9C4AD7E2894C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01-4108-9975-9C4AD7E2894C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0F01-4108-9975-9C4AD7E2894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0.76893939393939392</c:v>
                </c:pt>
                <c:pt idx="1">
                  <c:v>0.23106060606060605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01-4108-9975-9C4AD7E2894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2.625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4.512527233115466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0.78431372549019607</c:v>
                </c:pt>
                <c:pt idx="1">
                  <c:v>0.21568627450980393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8.5391854288993541E-2"/>
                  <c:y val="-0.1437986930205853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0.6470588235294118</c:v>
                </c:pt>
                <c:pt idx="1">
                  <c:v>0.15196078431372548</c:v>
                </c:pt>
                <c:pt idx="2">
                  <c:v>0.20098039215686275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4.143790849673203</c:v>
                </c:pt>
                <c:pt idx="1">
                  <c:v>3.6924019607843137</c:v>
                </c:pt>
                <c:pt idx="2">
                  <c:v>4.2794117647058831</c:v>
                </c:pt>
                <c:pt idx="3">
                  <c:v>3.9346405228758163</c:v>
                </c:pt>
                <c:pt idx="4">
                  <c:v>3.3529411764705879</c:v>
                </c:pt>
                <c:pt idx="5">
                  <c:v>4.208333333333333</c:v>
                </c:pt>
                <c:pt idx="6">
                  <c:v>3.5375816993464055</c:v>
                </c:pt>
                <c:pt idx="7">
                  <c:v>3.2389705882352939</c:v>
                </c:pt>
                <c:pt idx="8">
                  <c:v>4.2438725490196081</c:v>
                </c:pt>
                <c:pt idx="9">
                  <c:v>2.6254901960784323</c:v>
                </c:pt>
                <c:pt idx="10">
                  <c:v>2.3398692810457526</c:v>
                </c:pt>
                <c:pt idx="11">
                  <c:v>2.6237745098039214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4.9388888888888882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7.4695220648444017E-4"/>
                  <c:y val="-0.14379860507347744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0.55000000000000004</c:v>
                </c:pt>
                <c:pt idx="1">
                  <c:v>0.15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3.9333333333333327</c:v>
                </c:pt>
                <c:pt idx="1">
                  <c:v>3.15</c:v>
                </c:pt>
                <c:pt idx="2">
                  <c:v>3.1999999999999997</c:v>
                </c:pt>
                <c:pt idx="3">
                  <c:v>3.5166666666666666</c:v>
                </c:pt>
                <c:pt idx="4">
                  <c:v>3.8000000000000007</c:v>
                </c:pt>
                <c:pt idx="5">
                  <c:v>4.4000000000000004</c:v>
                </c:pt>
                <c:pt idx="6">
                  <c:v>3.7333333333333334</c:v>
                </c:pt>
                <c:pt idx="7">
                  <c:v>3.3875000000000002</c:v>
                </c:pt>
                <c:pt idx="8">
                  <c:v>4.0625</c:v>
                </c:pt>
                <c:pt idx="9">
                  <c:v>2.64</c:v>
                </c:pt>
                <c:pt idx="10">
                  <c:v>3.1333333333333337</c:v>
                </c:pt>
                <c:pt idx="11">
                  <c:v>3.3624999999999998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0347626771553609E-2"/>
          <c:y val="0.10557679138594268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274-4AED-9210-65743C6EF1CE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274-4AED-9210-65743C6EF1CE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274-4AED-9210-65743C6EF1CE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74-4AED-9210-65743C6EF1CE}"/>
                </c:ext>
              </c:extLst>
            </c:dLbl>
            <c:dLbl>
              <c:idx val="1"/>
              <c:layout>
                <c:manualLayout>
                  <c:x val="0.15038885639983868"/>
                  <c:y val="-7.1136882081544242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274-4AED-9210-65743C6EF1CE}"/>
                </c:ext>
              </c:extLst>
            </c:dLbl>
            <c:dLbl>
              <c:idx val="2"/>
              <c:layout>
                <c:manualLayout>
                  <c:x val="0.23700979853461557"/>
                  <c:y val="0.1423920009406825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274-4AED-9210-65743C6EF1C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0.66666666666666663</c:v>
                </c:pt>
                <c:pt idx="1">
                  <c:v>0.13636363636363635</c:v>
                </c:pt>
                <c:pt idx="2">
                  <c:v>0.19696969696969696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74-4AED-9210-65743C6EF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2.53125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5.041666666666667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0.10957631766368203"/>
                  <c:y val="-0.35877885388067093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0.75</c:v>
                </c:pt>
                <c:pt idx="1">
                  <c:v>0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4.25</c:v>
                </c:pt>
                <c:pt idx="1">
                  <c:v>3.6875</c:v>
                </c:pt>
                <c:pt idx="2">
                  <c:v>3.9583333333333335</c:v>
                </c:pt>
                <c:pt idx="3">
                  <c:v>4.25</c:v>
                </c:pt>
                <c:pt idx="4">
                  <c:v>4.375</c:v>
                </c:pt>
                <c:pt idx="5">
                  <c:v>4</c:v>
                </c:pt>
                <c:pt idx="6">
                  <c:v>3.5</c:v>
                </c:pt>
                <c:pt idx="7">
                  <c:v>3.96875</c:v>
                </c:pt>
                <c:pt idx="8">
                  <c:v>4.46875</c:v>
                </c:pt>
                <c:pt idx="9">
                  <c:v>2.375</c:v>
                </c:pt>
                <c:pt idx="10">
                  <c:v>1.8750000000000002</c:v>
                </c:pt>
                <c:pt idx="11">
                  <c:v>3.34375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2.09375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4.8888888888888893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0.625</c:v>
                </c:pt>
                <c:pt idx="1">
                  <c:v>0.375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3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0.10957631766368203"/>
                  <c:y val="-0.35877885388067093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4.375</c:v>
                </c:pt>
                <c:pt idx="1">
                  <c:v>3.71875</c:v>
                </c:pt>
                <c:pt idx="2">
                  <c:v>3.291666666666667</c:v>
                </c:pt>
                <c:pt idx="3">
                  <c:v>3.2916666666666665</c:v>
                </c:pt>
                <c:pt idx="4">
                  <c:v>4.25</c:v>
                </c:pt>
                <c:pt idx="5">
                  <c:v>4.3125</c:v>
                </c:pt>
                <c:pt idx="6">
                  <c:v>3.6666666666666665</c:v>
                </c:pt>
                <c:pt idx="7">
                  <c:v>2.46875</c:v>
                </c:pt>
                <c:pt idx="8">
                  <c:v>3.375</c:v>
                </c:pt>
                <c:pt idx="9">
                  <c:v>1.925</c:v>
                </c:pt>
                <c:pt idx="10">
                  <c:v>2.291666666666667</c:v>
                </c:pt>
                <c:pt idx="11">
                  <c:v>2.46875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95FE-4718-93AA-79610A43EF73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95FE-4718-93AA-79610A43EF73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95FE-4718-93AA-79610A43EF73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95FE-4718-93AA-79610A43EF73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95FE-4718-93AA-79610A43EF73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95FE-4718-93AA-79610A43EF73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95FE-4718-93AA-79610A43EF73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95FE-4718-93AA-79610A43EF73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95FE-4718-93AA-79610A43EF73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95FE-4718-93AA-79610A43EF73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95FE-4718-93AA-79610A43EF73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95FE-4718-93AA-79610A43EF7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5FE-4718-93AA-79610A43E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5FE-4718-93AA-79610A43EF73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Benchmarck Servicios Chile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General</c:formatCode>
                <c:ptCount val="12"/>
                <c:pt idx="0">
                  <c:v>3.74</c:v>
                </c:pt>
                <c:pt idx="1">
                  <c:v>3.48</c:v>
                </c:pt>
                <c:pt idx="2">
                  <c:v>3.45</c:v>
                </c:pt>
                <c:pt idx="3">
                  <c:v>3.75</c:v>
                </c:pt>
                <c:pt idx="4">
                  <c:v>3.85</c:v>
                </c:pt>
                <c:pt idx="5">
                  <c:v>4.3099999999999996</c:v>
                </c:pt>
                <c:pt idx="6">
                  <c:v>3.59</c:v>
                </c:pt>
                <c:pt idx="7">
                  <c:v>3.67</c:v>
                </c:pt>
                <c:pt idx="8">
                  <c:v>4.16</c:v>
                </c:pt>
                <c:pt idx="9">
                  <c:v>2.85</c:v>
                </c:pt>
                <c:pt idx="10">
                  <c:v>2.68</c:v>
                </c:pt>
                <c:pt idx="11">
                  <c:v>2.94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5FE-4718-93AA-79610A43E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5.2111111111111112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0.10957631766368203"/>
                  <c:y val="-0.35877885388067093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4.7333333333333334</c:v>
                </c:pt>
                <c:pt idx="1">
                  <c:v>4.5999999999999996</c:v>
                </c:pt>
                <c:pt idx="2">
                  <c:v>4.333333333333333</c:v>
                </c:pt>
                <c:pt idx="3">
                  <c:v>4.5000000000000009</c:v>
                </c:pt>
                <c:pt idx="4">
                  <c:v>4.5</c:v>
                </c:pt>
                <c:pt idx="5">
                  <c:v>4.375</c:v>
                </c:pt>
                <c:pt idx="6">
                  <c:v>3.7999999999999994</c:v>
                </c:pt>
                <c:pt idx="7">
                  <c:v>3.4249999999999998</c:v>
                </c:pt>
                <c:pt idx="8">
                  <c:v>4.1500000000000004</c:v>
                </c:pt>
                <c:pt idx="9">
                  <c:v>2.2000000000000002</c:v>
                </c:pt>
                <c:pt idx="10">
                  <c:v>2.2333333333333334</c:v>
                </c:pt>
                <c:pt idx="1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sz="1600" b="1"/>
              <a:t>Ranking de Criticidad</a:t>
            </a:r>
          </a:p>
        </c:rich>
      </c:tx>
      <c:layout>
        <c:manualLayout>
          <c:xMode val="edge"/>
          <c:yMode val="edge"/>
          <c:x val="0.3596804461942257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4F81B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'Ranking de Criticidad'!$B$17:$B$22</c:f>
              <c:strCache>
                <c:ptCount val="6"/>
                <c:pt idx="0">
                  <c:v>Dirección General - Talento Humano - Innovación</c:v>
                </c:pt>
                <c:pt idx="1">
                  <c:v>Dirección Biblioteca</c:v>
                </c:pt>
                <c:pt idx="2">
                  <c:v>EducationUSA</c:v>
                </c:pt>
                <c:pt idx="3">
                  <c:v>Dirección Administrativa</c:v>
                </c:pt>
                <c:pt idx="4">
                  <c:v>Dirección Académica</c:v>
                </c:pt>
                <c:pt idx="5">
                  <c:v>Cultura - Relaciones Corporativas - Marketing y Comunicaciones </c:v>
                </c:pt>
              </c:strCache>
            </c:strRef>
          </c:cat>
          <c:val>
            <c:numRef>
              <c:f>'Ranking de Criticidad'!$C$17:$C$22</c:f>
              <c:numCache>
                <c:formatCode>0.00</c:formatCode>
                <c:ptCount val="6"/>
                <c:pt idx="0">
                  <c:v>5.2111111111111104</c:v>
                </c:pt>
                <c:pt idx="1">
                  <c:v>4.8888888888888893</c:v>
                </c:pt>
                <c:pt idx="2">
                  <c:v>5.041666666666667</c:v>
                </c:pt>
                <c:pt idx="3">
                  <c:v>4.9388888888888882</c:v>
                </c:pt>
                <c:pt idx="4">
                  <c:v>4.512527233115466</c:v>
                </c:pt>
                <c:pt idx="5">
                  <c:v>4.3827160493827169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28-47E9-9DA5-F86516E84F10}"/>
            </c:ext>
          </c:extLst>
        </c:ser>
        <c:ser>
          <c:idx val="1"/>
          <c:order val="1"/>
          <c:spPr>
            <a:solidFill>
              <a:srgbClr val="FA545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'Ranking de Criticidad'!$B$17:$B$22</c:f>
              <c:strCache>
                <c:ptCount val="6"/>
                <c:pt idx="0">
                  <c:v>Dirección General - Talento Humano - Innovación</c:v>
                </c:pt>
                <c:pt idx="1">
                  <c:v>Dirección Biblioteca</c:v>
                </c:pt>
                <c:pt idx="2">
                  <c:v>EducationUSA</c:v>
                </c:pt>
                <c:pt idx="3">
                  <c:v>Dirección Administrativa</c:v>
                </c:pt>
                <c:pt idx="4">
                  <c:v>Dirección Académica</c:v>
                </c:pt>
                <c:pt idx="5">
                  <c:v>Cultura - Relaciones Corporativas - Marketing y Comunicaciones </c:v>
                </c:pt>
              </c:strCache>
            </c:strRef>
          </c:cat>
          <c:val>
            <c:numRef>
              <c:f>'Ranking de Criticidad'!$D$17:$D$22</c:f>
              <c:numCache>
                <c:formatCode>0.00</c:formatCode>
                <c:ptCount val="6"/>
                <c:pt idx="0">
                  <c:v>1.95</c:v>
                </c:pt>
                <c:pt idx="1">
                  <c:v>2.09375</c:v>
                </c:pt>
                <c:pt idx="2">
                  <c:v>2.53125</c:v>
                </c:pt>
                <c:pt idx="3">
                  <c:v>2.6</c:v>
                </c:pt>
                <c:pt idx="4">
                  <c:v>2.625</c:v>
                </c:pt>
                <c:pt idx="5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28-47E9-9DA5-F86516E84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97380144"/>
        <c:axId val="1195367344"/>
      </c:barChart>
      <c:catAx>
        <c:axId val="1197380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195367344"/>
        <c:crosses val="autoZero"/>
        <c:auto val="1"/>
        <c:lblAlgn val="ctr"/>
        <c:lblOffset val="100"/>
        <c:noMultiLvlLbl val="0"/>
      </c:catAx>
      <c:valAx>
        <c:axId val="119536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197380144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PowerPoint]Análisis!TablaDinámica3</c:name>
    <c:fmtId val="-1"/>
  </c:pivotSource>
  <c:chart>
    <c:autoTitleDeleted val="1"/>
    <c:pivotFmts>
      <c:pivotFmt>
        <c:idx val="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545A"/>
          </a:solidFill>
          <a:ln>
            <a:noFill/>
          </a:ln>
          <a:effectLst/>
        </c:spPr>
      </c:pivotFmt>
      <c:pivotFmt>
        <c:idx val="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A545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A5A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FF2D2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12860820296634"/>
          <c:y val="8.5907957966353074E-2"/>
          <c:w val="0.42499790941696614"/>
          <c:h val="0.81103985733409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2D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Análisis!$A$21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Análisis!$A$21</c:f>
              <c:numCache>
                <c:formatCode>0.00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C2D-8F6C-2130F4E85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361920"/>
        <c:axId val="229363712"/>
      </c:barChart>
      <c:catAx>
        <c:axId val="22936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9363712"/>
        <c:crosses val="autoZero"/>
        <c:auto val="1"/>
        <c:lblAlgn val="ctr"/>
        <c:lblOffset val="100"/>
        <c:noMultiLvlLbl val="0"/>
      </c:catAx>
      <c:valAx>
        <c:axId val="229363712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229361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FF2D2D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[Gráfico en Microsoft PowerPoint]Análisis!TablaDinámica2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2C4E8C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2C4E8C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71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71C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defRPr>
              </a:pPr>
              <a:endParaRPr lang="es-CL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23964849830292"/>
          <c:y val="7.322026980027814E-2"/>
          <c:w val="0.42339938531658194"/>
          <c:h val="0.79836915571516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Análisis!$A$16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1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Análisis!$A$17</c:f>
              <c:numCache>
                <c:formatCode>0.00</c:formatCode>
                <c:ptCount val="1"/>
                <c:pt idx="0">
                  <c:v>4.382716049382716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B-4F40-A6AA-307A12F8C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998080"/>
        <c:axId val="196000768"/>
      </c:barChart>
      <c:catAx>
        <c:axId val="195998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6000768"/>
        <c:crosses val="autoZero"/>
        <c:auto val="1"/>
        <c:lblAlgn val="ctr"/>
        <c:lblOffset val="100"/>
        <c:noMultiLvlLbl val="0"/>
      </c:catAx>
      <c:valAx>
        <c:axId val="196000768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pPr>
            <a:endParaRPr lang="es-CL"/>
          </a:p>
        </c:txPr>
        <c:crossAx val="195998080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134193"/>
      </a:solidFill>
      <a:round/>
    </a:ln>
    <a:effectLst/>
  </c:spPr>
  <c:txPr>
    <a:bodyPr/>
    <a:lstStyle/>
    <a:p>
      <a:pPr>
        <a:defRPr sz="1300"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51946232266636"/>
          <c:y val="0.10459374234821657"/>
          <c:w val="0.72288339647470745"/>
          <c:h val="0.75924211143855391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F-43EA-B4A3-A19160EF9434}"/>
              </c:ext>
            </c:extLst>
          </c:dPt>
          <c:dPt>
            <c:idx val="1"/>
            <c:bubble3D val="0"/>
            <c:spPr>
              <a:solidFill>
                <a:srgbClr val="0071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F-43EA-B4A3-A19160EF94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F-43EA-B4A3-A19160EF9434}"/>
                </c:ext>
              </c:extLst>
            </c:dLbl>
            <c:dLbl>
              <c:idx val="1"/>
              <c:layout>
                <c:manualLayout>
                  <c:x val="0.16042156137231101"/>
                  <c:y val="-6.750307521420850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>
                  <a:spAutoFit/>
                </a:bodyPr>
                <a:lstStyle/>
                <a:p>
                  <a:pPr>
                    <a:defRPr sz="1600" b="1">
                      <a:solidFill>
                        <a:srgbClr val="0071C0"/>
                      </a:solidFill>
                      <a:latin typeface="Arial Narrow" panose="020B0606020202030204" pitchFamily="34" charset="0"/>
                    </a:defRPr>
                  </a:pPr>
                  <a:endParaRPr lang="es-C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1F-43EA-B4A3-A19160EF943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 sz="1600" b="1">
                    <a:latin typeface="Arial Narrow" panose="020B0606020202030204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Análisis!$C$24:$C$25</c:f>
              <c:numCache>
                <c:formatCode>0%</c:formatCode>
                <c:ptCount val="2"/>
                <c:pt idx="0">
                  <c:v>0.66666666666666663</c:v>
                </c:pt>
                <c:pt idx="1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F-43EA-B4A3-A19160EF94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s-CL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1681005294330614E-2"/>
          <c:y val="0.13129215742654571"/>
          <c:w val="0.73428364546662428"/>
          <c:h val="0.7488811058443402"/>
        </c:manualLayout>
      </c:layout>
      <c:doughnut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D09-A2F0-C3E40815346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D09-A2F0-C3E408153461}"/>
              </c:ext>
            </c:extLst>
          </c:dPt>
          <c:dPt>
            <c:idx val="2"/>
            <c:bubble3D val="0"/>
            <c:spPr>
              <a:solidFill>
                <a:srgbClr val="FA545A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D09-A2F0-C3E408153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37-4D09-A2F0-C3E408153461}"/>
                </c:ext>
              </c:extLst>
            </c:dLbl>
            <c:dLbl>
              <c:idx val="1"/>
              <c:layout>
                <c:manualLayout>
                  <c:x val="8.5391854288993541E-2"/>
                  <c:y val="-0.1437986930205853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b="1">
                      <a:solidFill>
                        <a:srgbClr val="FF9A00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217845758877"/>
                      <c:h val="0.164551463600961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37-4D09-A2F0-C3E408153461}"/>
                </c:ext>
              </c:extLst>
            </c:dLbl>
            <c:dLbl>
              <c:idx val="2"/>
              <c:layout>
                <c:manualLayout>
                  <c:x val="0.17029891418190404"/>
                  <c:y val="-4.272967550301951E-2"/>
                </c:manualLayout>
              </c:layout>
              <c:numFmt formatCode="0.0%" sourceLinked="0"/>
              <c:spPr>
                <a:noFill/>
                <a:ln>
                  <a:noFill/>
                </a:ln>
              </c:spPr>
              <c:txPr>
                <a:bodyPr wrap="none" lIns="0" rIns="0"/>
                <a:lstStyle/>
                <a:p>
                  <a:pPr>
                    <a:defRPr sz="1600" b="1">
                      <a:solidFill>
                        <a:srgbClr val="FA545A"/>
                      </a:solidFill>
                    </a:defRPr>
                  </a:pPr>
                  <a:endParaRPr lang="es-CL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0216485374649"/>
                      <c:h val="0.112523039850223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837-4D09-A2F0-C3E40815346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600" b="1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Análisis!$C$31:$C$33</c:f>
              <c:numCache>
                <c:formatCode>0%</c:formatCode>
                <c:ptCount val="3"/>
                <c:pt idx="0">
                  <c:v>0.66666666666666663</c:v>
                </c:pt>
                <c:pt idx="1">
                  <c:v>0.22222222222222221</c:v>
                </c:pt>
                <c:pt idx="2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37-4D09-A2F0-C3E408153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75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="0" i="0">
          <a:latin typeface="Arial Narrow" panose="020B0604020202020204" pitchFamily="34" charset="0"/>
          <a:cs typeface="Arial Narrow" panose="020B0604020202020204" pitchFamily="34" charset="0"/>
        </a:defRPr>
      </a:pPr>
      <a:endParaRPr lang="es-CL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71669515074909"/>
          <c:y val="0.1460931840818544"/>
          <c:w val="0.85118709232404777"/>
          <c:h val="0.480008522919874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Análisis!$D$38</c:f>
              <c:strCache>
                <c:ptCount val="1"/>
                <c:pt idx="0">
                  <c:v>Pomedio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296E-4AC1-87C8-20272448FE95}"/>
              </c:ext>
            </c:extLst>
          </c:dPt>
          <c:dPt>
            <c:idx val="1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296E-4AC1-87C8-20272448FE95}"/>
              </c:ext>
            </c:extLst>
          </c:dPt>
          <c:dPt>
            <c:idx val="2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296E-4AC1-87C8-20272448FE95}"/>
              </c:ext>
            </c:extLst>
          </c:dPt>
          <c:dPt>
            <c:idx val="3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296E-4AC1-87C8-20272448FE95}"/>
              </c:ext>
            </c:extLst>
          </c:dPt>
          <c:dPt>
            <c:idx val="4"/>
            <c:invertIfNegative val="0"/>
            <c:bubble3D val="0"/>
            <c:spPr>
              <a:solidFill>
                <a:srgbClr val="00CFF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296E-4AC1-87C8-20272448FE95}"/>
              </c:ext>
            </c:extLst>
          </c:dPt>
          <c:dPt>
            <c:idx val="5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296E-4AC1-87C8-20272448FE95}"/>
              </c:ext>
            </c:extLst>
          </c:dPt>
          <c:dPt>
            <c:idx val="6"/>
            <c:invertIfNegative val="0"/>
            <c:bubble3D val="0"/>
            <c:spPr>
              <a:solidFill>
                <a:srgbClr val="13419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D-296E-4AC1-87C8-20272448FE95}"/>
              </c:ext>
            </c:extLst>
          </c:dPt>
          <c:dPt>
            <c:idx val="7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F-296E-4AC1-87C8-20272448FE95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1-296E-4AC1-87C8-20272448FE95}"/>
              </c:ext>
            </c:extLst>
          </c:dPt>
          <c:dPt>
            <c:idx val="9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3-296E-4AC1-87C8-20272448FE95}"/>
              </c:ext>
            </c:extLst>
          </c:dPt>
          <c:dPt>
            <c:idx val="10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5-296E-4AC1-87C8-20272448FE95}"/>
              </c:ext>
            </c:extLst>
          </c:dPt>
          <c:dPt>
            <c:idx val="11"/>
            <c:invertIfNegative val="0"/>
            <c:bubble3D val="0"/>
            <c:spPr>
              <a:solidFill>
                <a:srgbClr val="800000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17-296E-4AC1-87C8-20272448FE9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Análisis!$D$39:$D$50</c:f>
              <c:numCache>
                <c:formatCode>0.00</c:formatCode>
                <c:ptCount val="12"/>
                <c:pt idx="0">
                  <c:v>4.4074074074074083</c:v>
                </c:pt>
                <c:pt idx="1">
                  <c:v>4.5</c:v>
                </c:pt>
                <c:pt idx="2">
                  <c:v>3.8888888888888888</c:v>
                </c:pt>
                <c:pt idx="3">
                  <c:v>4.2222222222222223</c:v>
                </c:pt>
                <c:pt idx="4">
                  <c:v>4.333333333333333</c:v>
                </c:pt>
                <c:pt idx="5">
                  <c:v>4.2777777777777777</c:v>
                </c:pt>
                <c:pt idx="6">
                  <c:v>3.7407407407407414</c:v>
                </c:pt>
                <c:pt idx="7">
                  <c:v>3.8888888888888888</c:v>
                </c:pt>
                <c:pt idx="8">
                  <c:v>4.25</c:v>
                </c:pt>
                <c:pt idx="9">
                  <c:v>2.7333333333333334</c:v>
                </c:pt>
                <c:pt idx="10">
                  <c:v>3.074074074074074</c:v>
                </c:pt>
                <c:pt idx="11">
                  <c:v>3.2222222222222223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62016"/>
        <c:axId val="200737536"/>
      </c:barChart>
      <c:lineChart>
        <c:grouping val="standard"/>
        <c:varyColors val="0"/>
        <c:ser>
          <c:idx val="1"/>
          <c:order val="1"/>
          <c:tx>
            <c:strRef>
              <c:f>Análisis!$E$38</c:f>
              <c:strCache>
                <c:ptCount val="1"/>
                <c:pt idx="0">
                  <c:v>Optimo</c:v>
                </c:pt>
              </c:strCache>
            </c:strRef>
          </c:tx>
          <c:spPr>
            <a:ln>
              <a:solidFill>
                <a:srgbClr val="9BBB59"/>
              </a:solidFill>
              <a:prstDash val="solid"/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Análisis!$E$39:$E$50</c:f>
              <c:numCache>
                <c:formatCode>0.00</c:formatCode>
                <c:ptCount val="12"/>
                <c:pt idx="0">
                  <c:v>4.7008547008547019</c:v>
                </c:pt>
                <c:pt idx="1">
                  <c:v>4.3525641025641022</c:v>
                </c:pt>
                <c:pt idx="2">
                  <c:v>4.3504273504273492</c:v>
                </c:pt>
                <c:pt idx="3">
                  <c:v>4.2136752136752129</c:v>
                </c:pt>
                <c:pt idx="4">
                  <c:v>4.2222222222222223</c:v>
                </c:pt>
                <c:pt idx="5">
                  <c:v>4.6794871794871797</c:v>
                </c:pt>
                <c:pt idx="6">
                  <c:v>3.7863247863247853</c:v>
                </c:pt>
                <c:pt idx="7">
                  <c:v>3.2179487179487181</c:v>
                </c:pt>
                <c:pt idx="8">
                  <c:v>4.1217948717948714</c:v>
                </c:pt>
                <c:pt idx="9">
                  <c:v>2.1435897435897431</c:v>
                </c:pt>
                <c:pt idx="10">
                  <c:v>1.7692307692307689</c:v>
                </c:pt>
                <c:pt idx="11">
                  <c:v>2.2628205128205128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296E-4AC1-87C8-20272448FE95}"/>
            </c:ext>
          </c:extLst>
        </c:ser>
        <c:ser>
          <c:idx val="0"/>
          <c:order val="2"/>
          <c:tx>
            <c:strRef>
              <c:f>Análisis!$F$38</c:f>
              <c:strCache>
                <c:ptCount val="1"/>
                <c:pt idx="0">
                  <c:v>Promedio Centro Colombo Americano</c:v>
                </c:pt>
              </c:strCache>
            </c:strRef>
          </c:tx>
          <c:spPr>
            <a:ln>
              <a:solidFill>
                <a:sysClr val="window" lastClr="FFFFFF">
                  <a:lumMod val="50000"/>
                </a:sysClr>
              </a:solidFill>
            </a:ln>
          </c:spPr>
          <c:marker>
            <c:symbol val="none"/>
          </c:marker>
          <c:cat>
            <c:strRef>
              <c:f>Análisis!$C$39:$C$50</c:f>
              <c:strCache>
                <c:ptCount val="12"/>
                <c:pt idx="0">
                  <c:v>Oportunidades de Desarrollo</c:v>
                </c:pt>
                <c:pt idx="1">
                  <c:v>Coaching del Líder</c:v>
                </c:pt>
                <c:pt idx="2">
                  <c:v>Retroalimentación</c:v>
                </c:pt>
                <c:pt idx="3">
                  <c:v>Colaboración</c:v>
                </c:pt>
                <c:pt idx="4">
                  <c:v>Autonomía</c:v>
                </c:pt>
                <c:pt idx="5">
                  <c:v>Optimismo</c:v>
                </c:pt>
                <c:pt idx="6">
                  <c:v>Autoeficacia</c:v>
                </c:pt>
                <c:pt idx="7">
                  <c:v>Presión en el Trabajo</c:v>
                </c:pt>
                <c:pt idx="8">
                  <c:v>Demandas Cognitivas</c:v>
                </c:pt>
                <c:pt idx="9">
                  <c:v>Demandas Emocionales</c:v>
                </c:pt>
                <c:pt idx="10">
                  <c:v>Conflicto de Rol</c:v>
                </c:pt>
                <c:pt idx="11">
                  <c:v>Trabas en el Trabajo</c:v>
                </c:pt>
              </c:strCache>
            </c:strRef>
          </c:cat>
          <c:val>
            <c:numRef>
              <c:f>Análisis!$F$39:$F$50</c:f>
              <c:numCache>
                <c:formatCode>0.00</c:formatCode>
                <c:ptCount val="12"/>
                <c:pt idx="0">
                  <c:v>4.1792929292929299</c:v>
                </c:pt>
                <c:pt idx="1">
                  <c:v>3.7253787878787881</c:v>
                </c:pt>
                <c:pt idx="2">
                  <c:v>4.1376262626262621</c:v>
                </c:pt>
                <c:pt idx="3">
                  <c:v>3.9141414141414113</c:v>
                </c:pt>
                <c:pt idx="4">
                  <c:v>3.5416666666666647</c:v>
                </c:pt>
                <c:pt idx="5">
                  <c:v>4.2263257575757578</c:v>
                </c:pt>
                <c:pt idx="6">
                  <c:v>3.5694444444444442</c:v>
                </c:pt>
                <c:pt idx="7">
                  <c:v>3.2831439393939394</c:v>
                </c:pt>
                <c:pt idx="8">
                  <c:v>4.2149621212121211</c:v>
                </c:pt>
                <c:pt idx="9">
                  <c:v>2.58560606060606</c:v>
                </c:pt>
                <c:pt idx="10">
                  <c:v>2.4090909090909105</c:v>
                </c:pt>
                <c:pt idx="11">
                  <c:v>2.7159090909090908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296E-4AC1-87C8-20272448F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662016"/>
        <c:axId val="200737536"/>
      </c:lineChart>
      <c:catAx>
        <c:axId val="2006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sz="1100"/>
            </a:pPr>
            <a:endParaRPr lang="es-CL"/>
          </a:p>
        </c:txPr>
        <c:crossAx val="200737536"/>
        <c:crosses val="autoZero"/>
        <c:auto val="0"/>
        <c:lblAlgn val="ctr"/>
        <c:lblOffset val="100"/>
        <c:noMultiLvlLbl val="0"/>
      </c:catAx>
      <c:valAx>
        <c:axId val="200737536"/>
        <c:scaling>
          <c:orientation val="minMax"/>
          <c:max val="5"/>
          <c:min val="1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200662016"/>
        <c:crosses val="autoZero"/>
        <c:crossBetween val="between"/>
        <c:majorUnit val="1"/>
        <c:minorUnit val="0.1"/>
      </c:valAx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.20698354791010024"/>
          <c:y val="3.7217624326004575E-2"/>
          <c:w val="0.59014022190456739"/>
          <c:h val="8.4006083904781689E-2"/>
        </c:manualLayout>
      </c:layout>
      <c:overlay val="0"/>
      <c:txPr>
        <a:bodyPr/>
        <a:lstStyle/>
        <a:p>
          <a:pPr rtl="0">
            <a:defRPr sz="1200"/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0"/>
      </a:pPr>
      <a:endParaRPr lang="es-CL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07A528C-2B8E-4ECD-968B-5E5074C4311B}" type="datetimeFigureOut">
              <a:rPr lang="es-MX" smtClean="0"/>
              <a:t>06/03/2020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1EFF6E-051E-4B1F-9E75-725808B1A6B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979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Para uso de portadas con sólo texto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3483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361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926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6715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560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50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00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19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4883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9054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5720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556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8893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8776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8136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38684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825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68790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41669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29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5689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30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78308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1062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5209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303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5703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3388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2825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570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311B7-D296-B246-93DB-469ECC0F901E}" type="slidenum">
              <a:rPr lang="es-ES_tradnl" smtClean="0"/>
              <a:t>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202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8C5FD-D51B-4ACD-A405-ED259DFB842D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258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37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31173" indent="-28122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24880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74833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24785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474737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24689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374641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24594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575F5BAC-ABB0-432B-BB52-32866CB05C74}" type="slidenum">
              <a:rPr lang="es-CL" smtClean="0">
                <a:latin typeface="Calibri" pitchFamily="34" charset="0"/>
              </a:rPr>
              <a:pPr eaLnBrk="1" hangingPunct="1"/>
              <a:t>9</a:t>
            </a:fld>
            <a:endParaRPr lang="es-CL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9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37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31173" indent="-28122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24880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74833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24785" indent="-224976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474737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24689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374641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24594" indent="-2249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575F5BAC-ABB0-432B-BB52-32866CB05C74}" type="slidenum">
              <a:rPr lang="es-CL" smtClean="0">
                <a:latin typeface="Calibri" pitchFamily="34" charset="0"/>
              </a:rPr>
              <a:pPr eaLnBrk="1" hangingPunct="1"/>
              <a:t>10</a:t>
            </a:fld>
            <a:endParaRPr lang="es-CL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9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Aft>
                <a:spcPts val="1223"/>
              </a:spcAft>
            </a:pPr>
            <a:endParaRPr lang="es-CL" cap="all" dirty="0">
              <a:solidFill>
                <a:schemeClr val="tx1">
                  <a:lumMod val="75000"/>
                  <a:lumOff val="2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9478">
              <a:defRPr/>
            </a:pPr>
            <a:fld id="{8CC3438C-D91C-4213-9C10-78827A4E169F}" type="slidenum">
              <a:rPr lang="es-CL">
                <a:solidFill>
                  <a:prstClr val="black"/>
                </a:solidFill>
                <a:latin typeface="Calibri"/>
              </a:rPr>
              <a:pPr defTabSz="949478">
                <a:defRPr/>
              </a:pPr>
              <a:t>11</a:t>
            </a:fld>
            <a:endParaRPr lang="es-CL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60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FF6E-051E-4B1F-9E75-725808B1A6BE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454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2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Título_text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6319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posición de texto 4">
            <a:extLst>
              <a:ext uri="{FF2B5EF4-FFF2-40B4-BE49-F238E27FC236}">
                <a16:creationId xmlns:a16="http://schemas.microsoft.com/office/drawing/2014/main" id="{A57BF730-9CBB-6849-8BD9-186FC1A9C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4695" y="1921047"/>
            <a:ext cx="5599055" cy="1079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0" name="Elipse 18">
            <a:extLst>
              <a:ext uri="{FF2B5EF4-FFF2-40B4-BE49-F238E27FC236}">
                <a16:creationId xmlns:a16="http://schemas.microsoft.com/office/drawing/2014/main" id="{5133FBAC-06EA-3246-92C8-174798231972}"/>
              </a:ext>
            </a:extLst>
          </p:cNvPr>
          <p:cNvSpPr/>
          <p:nvPr userDrawn="1"/>
        </p:nvSpPr>
        <p:spPr>
          <a:xfrm>
            <a:off x="519763" y="407502"/>
            <a:ext cx="519764" cy="519764"/>
          </a:xfrm>
          <a:prstGeom prst="ellipse">
            <a:avLst/>
          </a:prstGeom>
          <a:noFill/>
          <a:ln w="25400">
            <a:solidFill>
              <a:srgbClr val="F9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0" i="0" dirty="0">
                <a:solidFill>
                  <a:srgbClr val="F9796F"/>
                </a:solidFill>
                <a:latin typeface="Arial Regular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Marcador de posición de texto 29">
            <a:extLst>
              <a:ext uri="{FF2B5EF4-FFF2-40B4-BE49-F238E27FC236}">
                <a16:creationId xmlns:a16="http://schemas.microsoft.com/office/drawing/2014/main" id="{E7B51971-C2CC-DC40-81AB-12E438EF15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4695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6475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A6A58F1E-7349-214C-85F8-8392CBADF3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824" y="2329535"/>
            <a:ext cx="5599055" cy="1079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20281C70-3AA0-2746-81EA-665FE34E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3925014"/>
            <a:ext cx="5599054" cy="2049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3" name="Elipse 18">
            <a:extLst>
              <a:ext uri="{FF2B5EF4-FFF2-40B4-BE49-F238E27FC236}">
                <a16:creationId xmlns:a16="http://schemas.microsoft.com/office/drawing/2014/main" id="{C970D60D-D273-EC40-8270-3E0FC6ABF07B}"/>
              </a:ext>
            </a:extLst>
          </p:cNvPr>
          <p:cNvSpPr/>
          <p:nvPr userDrawn="1"/>
        </p:nvSpPr>
        <p:spPr>
          <a:xfrm>
            <a:off x="519763" y="407502"/>
            <a:ext cx="519764" cy="519764"/>
          </a:xfrm>
          <a:prstGeom prst="ellipse">
            <a:avLst/>
          </a:prstGeom>
          <a:noFill/>
          <a:ln w="25400">
            <a:solidFill>
              <a:srgbClr val="F9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0" i="0" dirty="0">
                <a:solidFill>
                  <a:srgbClr val="F9796F"/>
                </a:solidFill>
                <a:latin typeface="Arial Regular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4" name="Marcador de posición de texto 29">
            <a:extLst>
              <a:ext uri="{FF2B5EF4-FFF2-40B4-BE49-F238E27FC236}">
                <a16:creationId xmlns:a16="http://schemas.microsoft.com/office/drawing/2014/main" id="{76185A47-1A12-6848-85D2-041E391E9F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4695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694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151488F-74F0-A042-ACBA-B9525E357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25FE6320-9E96-FA4B-8E47-D617171841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549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0559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3">
            <a:extLst>
              <a:ext uri="{FF2B5EF4-FFF2-40B4-BE49-F238E27FC236}">
                <a16:creationId xmlns:a16="http://schemas.microsoft.com/office/drawing/2014/main" id="{D4DE8BDD-4093-F242-ADA4-55DA6F639B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823" y="127488"/>
            <a:ext cx="11904785" cy="6603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52823" y="127487"/>
            <a:ext cx="11904785" cy="6603023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52823" y="127487"/>
            <a:ext cx="5923880" cy="66030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4372C4"/>
              </a:solidFill>
            </a:endParaRPr>
          </a:p>
        </p:txBody>
      </p:sp>
      <p:pic>
        <p:nvPicPr>
          <p:cNvPr id="19" name="Imagen 7">
            <a:extLst>
              <a:ext uri="{FF2B5EF4-FFF2-40B4-BE49-F238E27FC236}">
                <a16:creationId xmlns:a16="http://schemas.microsoft.com/office/drawing/2014/main" id="{FFACFEF1-D4D4-9A4D-95EA-AAF66D37C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87E9CDD5-55D2-934B-AE1E-63559FA79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F5B5B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38EC2-F2AA-984C-86CB-5AA2A6866AFE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FF5B5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0D69A-A535-D043-A296-487ACA2CFE8A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FF5B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899B65-502D-4249-B7F7-CEA1C7EC7688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FF5B5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2877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87D7927-3896-C74F-9A59-FD03BC8DA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13D6148-69BC-E849-B590-2C1E9BDB2B8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B5FF962-18C2-F34C-8F97-7042E7934C2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posición de texto 29">
            <a:extLst>
              <a:ext uri="{FF2B5EF4-FFF2-40B4-BE49-F238E27FC236}">
                <a16:creationId xmlns:a16="http://schemas.microsoft.com/office/drawing/2014/main" id="{B911B45C-A38C-4842-9B3A-0938B647D3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608" y="369113"/>
            <a:ext cx="7102722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6C6C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44021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87D7927-3896-C74F-9A59-FD03BC8DA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13D6148-69BC-E849-B590-2C1E9BDB2B8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B5FF962-18C2-F34C-8F97-7042E7934C2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8923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s_texto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705593F-93EB-D54F-8EE9-FD0E3D7499B8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AFD6907-2962-F84A-98AF-F2E42D9B7E3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5" name="Imagen 15">
            <a:extLst>
              <a:ext uri="{FF2B5EF4-FFF2-40B4-BE49-F238E27FC236}">
                <a16:creationId xmlns:a16="http://schemas.microsoft.com/office/drawing/2014/main" id="{89F3F62A-2F99-8A4B-B85D-C68D99E48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20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E9C74B3-5236-6A4F-8A08-D81778A765A9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46676-C3C0-CB4D-954C-3C93D578217E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1B5A78EC-D7CE-484A-88E3-3F46704682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54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E9C74B3-5236-6A4F-8A08-D81778A765A9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9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46676-C3C0-CB4D-954C-3C93D578217E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F9F2AA-7801-8141-9DB2-4D47CBE672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a">
    <p:bg>
      <p:bgPr>
        <a:solidFill>
          <a:srgbClr val="161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8494E-5E72-7241-8172-57A8E02FB430}"/>
              </a:ext>
            </a:extLst>
          </p:cNvPr>
          <p:cNvSpPr/>
          <p:nvPr userDrawn="1"/>
        </p:nvSpPr>
        <p:spPr>
          <a:xfrm>
            <a:off x="0" y="0"/>
            <a:ext cx="12192000" cy="533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Marcador de posición de texto 20">
            <a:extLst>
              <a:ext uri="{FF2B5EF4-FFF2-40B4-BE49-F238E27FC236}">
                <a16:creationId xmlns:a16="http://schemas.microsoft.com/office/drawing/2014/main" id="{534C3562-1FDD-E04A-AF12-64A9C3CDE2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523" y="1654620"/>
            <a:ext cx="4463049" cy="3303367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 algn="l">
              <a:buFontTx/>
              <a:buNone/>
              <a:defRPr sz="4000" b="1" i="0">
                <a:solidFill>
                  <a:srgbClr val="161C4C"/>
                </a:solidFill>
                <a:latin typeface="Arial Black" panose="020B0604020202020204" pitchFamily="34" charset="0"/>
                <a:ea typeface="Roboto Thin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Título Propuesta</a:t>
            </a:r>
          </a:p>
          <a:p>
            <a:pPr lvl="0"/>
            <a:r>
              <a:rPr lang="es-ES" dirty="0"/>
              <a:t>Arial Black tamaño 40 </a:t>
            </a:r>
            <a:endParaRPr lang="es-CL" dirty="0"/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5EE23684-89C8-594E-BB33-600AE423AD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490" y="6068140"/>
            <a:ext cx="7835092" cy="613410"/>
          </a:xfrm>
          <a:prstGeom prst="rect">
            <a:avLst/>
          </a:prstGeom>
        </p:spPr>
        <p:txBody>
          <a:bodyPr wrap="square" lIns="0" anchor="ctr" anchorCtr="1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Arial Regular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Subtítulo de la propuesta, editar el estilo de texto del patrón como en el ejemplo</a:t>
            </a:r>
            <a:endParaRPr lang="es-CL" dirty="0"/>
          </a:p>
        </p:txBody>
      </p:sp>
      <p:sp>
        <p:nvSpPr>
          <p:cNvPr id="12" name="Marcador de posición de imagen 12">
            <a:extLst>
              <a:ext uri="{FF2B5EF4-FFF2-40B4-BE49-F238E27FC236}">
                <a16:creationId xmlns:a16="http://schemas.microsoft.com/office/drawing/2014/main" id="{DE2B2C5A-3982-E746-871D-7CD862840C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42000" y="15572"/>
            <a:ext cx="6350000" cy="53175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INSERTAR</a:t>
            </a:r>
          </a:p>
          <a:p>
            <a:r>
              <a:rPr lang="es-CL" dirty="0"/>
              <a:t>IMAGEN</a:t>
            </a:r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E2BB5464-140E-3546-8DE9-208107073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23" y="513672"/>
            <a:ext cx="2085822" cy="701742"/>
          </a:xfrm>
          <a:prstGeom prst="rect">
            <a:avLst/>
          </a:prstGeom>
        </p:spPr>
      </p:pic>
      <p:pic>
        <p:nvPicPr>
          <p:cNvPr id="14" name="Imagen 32">
            <a:extLst>
              <a:ext uri="{FF2B5EF4-FFF2-40B4-BE49-F238E27FC236}">
                <a16:creationId xmlns:a16="http://schemas.microsoft.com/office/drawing/2014/main" id="{EBB91009-3069-9043-AE80-166F0E510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5" r="65110" b="52394"/>
          <a:stretch/>
        </p:blipFill>
        <p:spPr>
          <a:xfrm>
            <a:off x="0" y="5615698"/>
            <a:ext cx="1354975" cy="1110939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0B65B949-A393-3148-8C14-F5F320146A5D}"/>
              </a:ext>
            </a:extLst>
          </p:cNvPr>
          <p:cNvSpPr/>
          <p:nvPr userDrawn="1"/>
        </p:nvSpPr>
        <p:spPr>
          <a:xfrm>
            <a:off x="0" y="6527800"/>
            <a:ext cx="317500" cy="330200"/>
          </a:xfrm>
          <a:custGeom>
            <a:avLst/>
            <a:gdLst>
              <a:gd name="connsiteX0" fmla="*/ 146194 w 317500"/>
              <a:gd name="connsiteY0" fmla="*/ 0 h 330200"/>
              <a:gd name="connsiteX1" fmla="*/ 317500 w 317500"/>
              <a:gd name="connsiteY1" fmla="*/ 171306 h 330200"/>
              <a:gd name="connsiteX2" fmla="*/ 212874 w 317500"/>
              <a:gd name="connsiteY2" fmla="*/ 329150 h 330200"/>
              <a:gd name="connsiteX3" fmla="*/ 207673 w 317500"/>
              <a:gd name="connsiteY3" fmla="*/ 330200 h 330200"/>
              <a:gd name="connsiteX4" fmla="*/ 84715 w 317500"/>
              <a:gd name="connsiteY4" fmla="*/ 330200 h 330200"/>
              <a:gd name="connsiteX5" fmla="*/ 79514 w 317500"/>
              <a:gd name="connsiteY5" fmla="*/ 329150 h 330200"/>
              <a:gd name="connsiteX6" fmla="*/ 25062 w 317500"/>
              <a:gd name="connsiteY6" fmla="*/ 292438 h 330200"/>
              <a:gd name="connsiteX7" fmla="*/ 0 w 317500"/>
              <a:gd name="connsiteY7" fmla="*/ 255266 h 330200"/>
              <a:gd name="connsiteX8" fmla="*/ 0 w 317500"/>
              <a:gd name="connsiteY8" fmla="*/ 87347 h 330200"/>
              <a:gd name="connsiteX9" fmla="*/ 25062 w 317500"/>
              <a:gd name="connsiteY9" fmla="*/ 50174 h 330200"/>
              <a:gd name="connsiteX10" fmla="*/ 146194 w 317500"/>
              <a:gd name="connsiteY10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500" h="330200">
                <a:moveTo>
                  <a:pt x="146194" y="0"/>
                </a:moveTo>
                <a:cubicBezTo>
                  <a:pt x="240804" y="0"/>
                  <a:pt x="317500" y="76696"/>
                  <a:pt x="317500" y="171306"/>
                </a:cubicBezTo>
                <a:cubicBezTo>
                  <a:pt x="317500" y="242264"/>
                  <a:pt x="274359" y="303145"/>
                  <a:pt x="212874" y="329150"/>
                </a:cubicBezTo>
                <a:lnTo>
                  <a:pt x="207673" y="330200"/>
                </a:lnTo>
                <a:lnTo>
                  <a:pt x="84715" y="330200"/>
                </a:lnTo>
                <a:lnTo>
                  <a:pt x="79514" y="329150"/>
                </a:lnTo>
                <a:cubicBezTo>
                  <a:pt x="59019" y="320482"/>
                  <a:pt x="40562" y="307938"/>
                  <a:pt x="25062" y="292438"/>
                </a:cubicBezTo>
                <a:lnTo>
                  <a:pt x="0" y="255266"/>
                </a:lnTo>
                <a:lnTo>
                  <a:pt x="0" y="87347"/>
                </a:lnTo>
                <a:lnTo>
                  <a:pt x="25062" y="50174"/>
                </a:lnTo>
                <a:cubicBezTo>
                  <a:pt x="56063" y="19174"/>
                  <a:pt x="98889" y="0"/>
                  <a:pt x="146194" y="0"/>
                </a:cubicBezTo>
                <a:close/>
              </a:path>
            </a:pathLst>
          </a:custGeom>
          <a:solidFill>
            <a:srgbClr val="BF7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6" name="Marcador de posición de imagen 12">
            <a:extLst>
              <a:ext uri="{FF2B5EF4-FFF2-40B4-BE49-F238E27FC236}">
                <a16:creationId xmlns:a16="http://schemas.microsoft.com/office/drawing/2014/main" id="{A7EE1E13-A8F8-3E40-8AA8-2F0721EBBD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0364" y="283661"/>
            <a:ext cx="2498436" cy="11617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4272478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Título_texto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E9C74B3-5236-6A4F-8A08-D81778A765A9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9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46676-C3C0-CB4D-954C-3C93D578217E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F9F2AA-7801-8141-9DB2-4D47CBE672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024" y="211754"/>
            <a:ext cx="1516317" cy="5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4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ular_Portadilla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8708" y="132070"/>
            <a:ext cx="11904784" cy="660600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070"/>
            <a:ext cx="11904785" cy="6606001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914140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02D2C9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8C8618-647E-2045-995E-660AD790CFC6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02D2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24327-1B2D-7C43-8062-6D4DDF9423C5}"/>
              </a:ext>
            </a:extLst>
          </p:cNvPr>
          <p:cNvSpPr txBox="1"/>
          <p:nvPr userDrawn="1"/>
        </p:nvSpPr>
        <p:spPr>
          <a:xfrm>
            <a:off x="10330537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02D2C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331D9C-CC68-544A-8A13-6B1A99B0E9FB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02D2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Imagen 7">
            <a:extLst>
              <a:ext uri="{FF2B5EF4-FFF2-40B4-BE49-F238E27FC236}">
                <a16:creationId xmlns:a16="http://schemas.microsoft.com/office/drawing/2014/main" id="{095397AF-C099-F949-84EA-2B93A86BE5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34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2A338E90-6B6E-3E4E-940F-D8A3A6F1D15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2D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6FFC03EB-69E0-1D43-894A-AF1E28144186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Marcador de posición de texto 29">
            <a:extLst>
              <a:ext uri="{FF2B5EF4-FFF2-40B4-BE49-F238E27FC236}">
                <a16:creationId xmlns:a16="http://schemas.microsoft.com/office/drawing/2014/main" id="{487E393F-DBD4-CD41-B3A5-944FBF92FF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6969" y="401127"/>
            <a:ext cx="549143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02D2C9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COSTOS Y CONDICIONES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529831-E988-447A-9D98-06F8E00451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79" y="356134"/>
            <a:ext cx="1466599" cy="4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6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045EA81A-F908-7142-9108-877D2CE30D1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A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01AF21D6-3D84-F744-9F45-FC90599061C2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D0AF3651-478C-9646-B887-F6439B497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72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045EA81A-F908-7142-9108-877D2CE30D1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A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01AF21D6-3D84-F744-9F45-FC90599061C2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AB7BDC6-86AA-EC4C-8789-BA51D190DF7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8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AF82340-3418-004B-86D9-424108545979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00A3DC2D-12DD-8943-830C-E19AFA918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9510" y="401127"/>
            <a:ext cx="5136491" cy="478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008E88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EQUIPO DE TRABAJO</a:t>
            </a:r>
            <a:endParaRPr lang="es-C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DDEFA-8569-4B4A-8EF8-0AA476ABCDA8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008E8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E06A06D9-339F-594D-89E6-2C95610F1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318FA2-EB70-694A-9465-0F5F4679DD3A}"/>
              </a:ext>
            </a:extLst>
          </p:cNvPr>
          <p:cNvSpPr/>
          <p:nvPr userDrawn="1"/>
        </p:nvSpPr>
        <p:spPr>
          <a:xfrm>
            <a:off x="5401001" y="397174"/>
            <a:ext cx="4600250" cy="427289"/>
          </a:xfrm>
          <a:prstGeom prst="rect">
            <a:avLst/>
          </a:prstGeom>
          <a:solidFill>
            <a:srgbClr val="008E8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284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Equipo_Trabajo_1">
    <p:bg>
      <p:bgPr>
        <a:solidFill>
          <a:srgbClr val="161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007009-6576-BB4B-B381-990C66D14EE6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14588D9-D632-3A42-A17E-C10FBDC20137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9B45AD7-D21E-AD49-8E41-23B68FDF4F49}"/>
              </a:ext>
            </a:extLst>
          </p:cNvPr>
          <p:cNvSpPr/>
          <p:nvPr userDrawn="1"/>
        </p:nvSpPr>
        <p:spPr>
          <a:xfrm>
            <a:off x="1927159" y="1465234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44" name="Marcador de contenido 13">
            <a:extLst>
              <a:ext uri="{FF2B5EF4-FFF2-40B4-BE49-F238E27FC236}">
                <a16:creationId xmlns:a16="http://schemas.microsoft.com/office/drawing/2014/main" id="{17A64F6E-9067-804A-89F6-2A7AA098EB8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805414" y="2010237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45" name="Marcador de contenido 13">
            <a:extLst>
              <a:ext uri="{FF2B5EF4-FFF2-40B4-BE49-F238E27FC236}">
                <a16:creationId xmlns:a16="http://schemas.microsoft.com/office/drawing/2014/main" id="{A27D2D33-8AF3-144F-B99A-1C7F4CB49B8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805414" y="2328008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75BEA8E-0BD0-414E-B1A4-A5927AA385FE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395884"/>
            <a:ext cx="0" cy="4066232"/>
          </a:xfrm>
          <a:prstGeom prst="line">
            <a:avLst/>
          </a:prstGeom>
          <a:ln w="6350">
            <a:solidFill>
              <a:srgbClr val="9E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arcador de contenido 13">
            <a:extLst>
              <a:ext uri="{FF2B5EF4-FFF2-40B4-BE49-F238E27FC236}">
                <a16:creationId xmlns:a16="http://schemas.microsoft.com/office/drawing/2014/main" id="{876E0D7B-4EF9-194A-BB62-ECE67E914C4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528021" y="2010237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56" name="Marcador de contenido 13">
            <a:extLst>
              <a:ext uri="{FF2B5EF4-FFF2-40B4-BE49-F238E27FC236}">
                <a16:creationId xmlns:a16="http://schemas.microsoft.com/office/drawing/2014/main" id="{D6D3B7DB-C7AE-424D-B622-3C0D1B5408B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528021" y="2328008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57" name="Marcador de contenido 13">
            <a:extLst>
              <a:ext uri="{FF2B5EF4-FFF2-40B4-BE49-F238E27FC236}">
                <a16:creationId xmlns:a16="http://schemas.microsoft.com/office/drawing/2014/main" id="{6F28CCF7-AA64-6243-B073-08DC0EBEE55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805414" y="4220286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59" name="Marcador de contenido 13">
            <a:extLst>
              <a:ext uri="{FF2B5EF4-FFF2-40B4-BE49-F238E27FC236}">
                <a16:creationId xmlns:a16="http://schemas.microsoft.com/office/drawing/2014/main" id="{487B770E-B93B-BE40-A4B3-2969CC25D5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805414" y="4538057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60" name="Marcador de contenido 13">
            <a:extLst>
              <a:ext uri="{FF2B5EF4-FFF2-40B4-BE49-F238E27FC236}">
                <a16:creationId xmlns:a16="http://schemas.microsoft.com/office/drawing/2014/main" id="{6C743C9D-4AA5-1E4E-8E7E-EA0AC0DE8E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528021" y="4220286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61" name="Marcador de contenido 13">
            <a:extLst>
              <a:ext uri="{FF2B5EF4-FFF2-40B4-BE49-F238E27FC236}">
                <a16:creationId xmlns:a16="http://schemas.microsoft.com/office/drawing/2014/main" id="{0F5CDFC2-90AF-8E4C-8EDE-45A9BA8E25C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528021" y="4538057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103B57B7-3A0B-154C-9632-7740FD0B0FB0}"/>
              </a:ext>
            </a:extLst>
          </p:cNvPr>
          <p:cNvSpPr txBox="1"/>
          <p:nvPr userDrawn="1"/>
        </p:nvSpPr>
        <p:spPr>
          <a:xfrm>
            <a:off x="401343" y="386306"/>
            <a:ext cx="3726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0" dirty="0">
                <a:solidFill>
                  <a:schemeClr val="bg1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Equipo de Trabajo</a:t>
            </a:r>
            <a:endParaRPr lang="es-CL" sz="2800" b="1" i="0" dirty="0">
              <a:solidFill>
                <a:schemeClr val="bg1"/>
              </a:solidFill>
              <a:latin typeface="Arial Black" panose="020B0604020202020204" pitchFamily="34" charset="0"/>
              <a:ea typeface="Roboto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3DB0CEA9-1764-BC42-B92E-C5031B1EBE20}"/>
              </a:ext>
            </a:extLst>
          </p:cNvPr>
          <p:cNvSpPr/>
          <p:nvPr userDrawn="1"/>
        </p:nvSpPr>
        <p:spPr>
          <a:xfrm>
            <a:off x="6651172" y="1465234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CFCF056-E310-F445-AD9B-460B6AD0D494}"/>
              </a:ext>
            </a:extLst>
          </p:cNvPr>
          <p:cNvSpPr/>
          <p:nvPr userDrawn="1"/>
        </p:nvSpPr>
        <p:spPr>
          <a:xfrm>
            <a:off x="1927159" y="3719442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370034B6-D55B-9348-BD68-FF08480F2F3E}"/>
              </a:ext>
            </a:extLst>
          </p:cNvPr>
          <p:cNvSpPr/>
          <p:nvPr userDrawn="1"/>
        </p:nvSpPr>
        <p:spPr>
          <a:xfrm>
            <a:off x="6651172" y="3719442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78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3" name="Marcador de contenido 13">
            <a:extLst>
              <a:ext uri="{FF2B5EF4-FFF2-40B4-BE49-F238E27FC236}">
                <a16:creationId xmlns:a16="http://schemas.microsoft.com/office/drawing/2014/main" id="{D3826E28-FEC3-2E47-BB3B-927E9166BDC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49840" y="399013"/>
            <a:ext cx="2244725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5B5B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  <a:endParaRPr lang="es-CL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07FAA6E-E766-5249-A11C-A3C7B3DE6899}"/>
              </a:ext>
            </a:extLst>
          </p:cNvPr>
          <p:cNvSpPr/>
          <p:nvPr userDrawn="1"/>
        </p:nvSpPr>
        <p:spPr>
          <a:xfrm>
            <a:off x="3953021" y="397174"/>
            <a:ext cx="5809957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EC1CB39-69C1-574C-91D1-1301D6F1EBD8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108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71BFA59A-881C-134D-B22A-8200A02A6E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E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39A53-3F2B-A945-9672-B97F5BD9057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6878D-C489-6240-A618-AC2FC2497CC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55776-3D47-6043-AEDC-4F782DDFF00E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B084D5C8-399A-BA4B-8C56-161D23622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898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71BFA59A-881C-134D-B22A-8200A02A6E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E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39A53-3F2B-A945-9672-B97F5BD9057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6878D-C489-6240-A618-AC2FC2497CC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B084D5C8-399A-BA4B-8C56-161D23622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394" y="206200"/>
            <a:ext cx="1697606" cy="57113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092372B-988E-42F8-9E97-4070C42275CE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DD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785BB98-7C3C-41A5-9FBA-96F69738DF99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8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71BFA59A-881C-134D-B22A-8200A02A6E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E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39A53-3F2B-A945-9672-B97F5BD9057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6878D-C489-6240-A618-AC2FC2497CC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55776-3D47-6043-AEDC-4F782DDFF00E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B084D5C8-399A-BA4B-8C56-161D23622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3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indic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B02D18B0-4BE4-1C49-8064-252526AC3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" y="0"/>
            <a:ext cx="4025967" cy="6701371"/>
          </a:xfrm>
          <a:prstGeom prst="rect">
            <a:avLst/>
          </a:prstGeom>
        </p:spPr>
      </p:pic>
      <p:sp>
        <p:nvSpPr>
          <p:cNvPr id="34" name="Rectángulo 13">
            <a:extLst>
              <a:ext uri="{FF2B5EF4-FFF2-40B4-BE49-F238E27FC236}">
                <a16:creationId xmlns:a16="http://schemas.microsoft.com/office/drawing/2014/main" id="{3EA964F1-38E6-7D4C-9F91-FF34FF2CEBDA}"/>
              </a:ext>
            </a:extLst>
          </p:cNvPr>
          <p:cNvSpPr/>
          <p:nvPr userDrawn="1"/>
        </p:nvSpPr>
        <p:spPr>
          <a:xfrm>
            <a:off x="3124" y="1"/>
            <a:ext cx="4025967" cy="6703994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32695-D7D8-AC4F-9A73-6D7B39E36A1E}"/>
              </a:ext>
            </a:extLst>
          </p:cNvPr>
          <p:cNvSpPr/>
          <p:nvPr userDrawn="1"/>
        </p:nvSpPr>
        <p:spPr>
          <a:xfrm>
            <a:off x="1413345" y="1745461"/>
            <a:ext cx="8896292" cy="496260"/>
          </a:xfrm>
          <a:prstGeom prst="rect">
            <a:avLst/>
          </a:prstGeom>
          <a:solidFill>
            <a:srgbClr val="FF969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A7153F-3AA4-6E44-A16A-FEC5203DB968}"/>
              </a:ext>
            </a:extLst>
          </p:cNvPr>
          <p:cNvSpPr/>
          <p:nvPr userDrawn="1"/>
        </p:nvSpPr>
        <p:spPr>
          <a:xfrm>
            <a:off x="1413345" y="2541142"/>
            <a:ext cx="8896292" cy="496260"/>
          </a:xfrm>
          <a:prstGeom prst="rect">
            <a:avLst/>
          </a:prstGeom>
          <a:solidFill>
            <a:srgbClr val="FF5B5B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rgbClr val="FC878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557B7-D95C-EE4C-9860-3F7BE63916EB}"/>
              </a:ext>
            </a:extLst>
          </p:cNvPr>
          <p:cNvSpPr/>
          <p:nvPr userDrawn="1"/>
        </p:nvSpPr>
        <p:spPr>
          <a:xfrm>
            <a:off x="1413345" y="3423909"/>
            <a:ext cx="8896292" cy="496260"/>
          </a:xfrm>
          <a:prstGeom prst="rect">
            <a:avLst/>
          </a:prstGeom>
          <a:solidFill>
            <a:srgbClr val="69B9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BB7BF8A-AC47-6F49-9EC6-C35E4FBFF4CC}"/>
              </a:ext>
            </a:extLst>
          </p:cNvPr>
          <p:cNvSpPr/>
          <p:nvPr userDrawn="1"/>
        </p:nvSpPr>
        <p:spPr>
          <a:xfrm>
            <a:off x="1413345" y="4306467"/>
            <a:ext cx="8896292" cy="496260"/>
          </a:xfrm>
          <a:prstGeom prst="rect">
            <a:avLst/>
          </a:prstGeom>
          <a:solidFill>
            <a:srgbClr val="02D2C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1B0A7-8E4F-0D45-A403-962E0C047D93}"/>
              </a:ext>
            </a:extLst>
          </p:cNvPr>
          <p:cNvSpPr/>
          <p:nvPr userDrawn="1"/>
        </p:nvSpPr>
        <p:spPr>
          <a:xfrm>
            <a:off x="1413344" y="368985"/>
            <a:ext cx="3026473" cy="55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-2" y="6708808"/>
            <a:ext cx="12192001" cy="158817"/>
          </a:xfrm>
          <a:prstGeom prst="rect">
            <a:avLst/>
          </a:prstGeom>
          <a:solidFill>
            <a:srgbClr val="151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Marcador de posición de texto 29">
            <a:extLst>
              <a:ext uri="{FF2B5EF4-FFF2-40B4-BE49-F238E27FC236}">
                <a16:creationId xmlns:a16="http://schemas.microsoft.com/office/drawing/2014/main" id="{F87C2DB9-06C5-C148-86F3-D13CBAF7DA7D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855284" y="1787623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B6E2A2F-A3BC-8A47-9D38-EB81BB4FCB7A}"/>
              </a:ext>
            </a:extLst>
          </p:cNvPr>
          <p:cNvSpPr txBox="1"/>
          <p:nvPr userDrawn="1"/>
        </p:nvSpPr>
        <p:spPr>
          <a:xfrm>
            <a:off x="1437804" y="404046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0" dirty="0">
                <a:solidFill>
                  <a:srgbClr val="161C4C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CONTENIDO</a:t>
            </a:r>
            <a:endParaRPr lang="es-CL" sz="2800" b="1" i="0" dirty="0">
              <a:solidFill>
                <a:srgbClr val="161C4C"/>
              </a:solidFill>
              <a:latin typeface="Arial Black" panose="020B0604020202020204" pitchFamily="34" charset="0"/>
              <a:ea typeface="Roboto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35" name="Marcador de posición de texto 29">
            <a:extLst>
              <a:ext uri="{FF2B5EF4-FFF2-40B4-BE49-F238E27FC236}">
                <a16:creationId xmlns:a16="http://schemas.microsoft.com/office/drawing/2014/main" id="{193C7015-FDBB-EE44-88E6-BCB4ECB6753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855284" y="2585320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36" name="Marcador de posición de texto 29">
            <a:extLst>
              <a:ext uri="{FF2B5EF4-FFF2-40B4-BE49-F238E27FC236}">
                <a16:creationId xmlns:a16="http://schemas.microsoft.com/office/drawing/2014/main" id="{EFD46AAF-937B-824F-BB98-5F1D389D1EFE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855284" y="3461938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95204-38F5-D24F-925C-E375A5FDCB0E}"/>
              </a:ext>
            </a:extLst>
          </p:cNvPr>
          <p:cNvSpPr txBox="1"/>
          <p:nvPr userDrawn="1"/>
        </p:nvSpPr>
        <p:spPr>
          <a:xfrm>
            <a:off x="3855351" y="2453347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FF5B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0EEE18-51E6-A147-B92D-853097A06FCC}"/>
              </a:ext>
            </a:extLst>
          </p:cNvPr>
          <p:cNvSpPr txBox="1"/>
          <p:nvPr userDrawn="1"/>
        </p:nvSpPr>
        <p:spPr>
          <a:xfrm>
            <a:off x="3855351" y="3335905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15F4B8-427C-1044-8E83-F4372607AC1F}"/>
              </a:ext>
            </a:extLst>
          </p:cNvPr>
          <p:cNvSpPr txBox="1"/>
          <p:nvPr userDrawn="1"/>
        </p:nvSpPr>
        <p:spPr>
          <a:xfrm>
            <a:off x="3855351" y="4218254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02D2C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BFA83B-C401-6F41-8DE7-2E3BE8C2D4EA}"/>
              </a:ext>
            </a:extLst>
          </p:cNvPr>
          <p:cNvSpPr txBox="1"/>
          <p:nvPr userDrawn="1"/>
        </p:nvSpPr>
        <p:spPr>
          <a:xfrm>
            <a:off x="3855351" y="1657875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FF969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43" name="Marcador de posición de texto 29">
            <a:extLst>
              <a:ext uri="{FF2B5EF4-FFF2-40B4-BE49-F238E27FC236}">
                <a16:creationId xmlns:a16="http://schemas.microsoft.com/office/drawing/2014/main" id="{300B79FE-C51E-CD4A-9733-B209C7C678B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5284" y="4342665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42566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4035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Título_text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DD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>
              <a:solidFill>
                <a:prstClr val="black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25874040-D209-EF40-A197-EFC23DA494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6969" y="401127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9DD6ED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ALCANCE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8AF63-591A-CC4D-ADDB-383F2A045417}"/>
              </a:ext>
            </a:extLst>
          </p:cNvPr>
          <p:cNvSpPr/>
          <p:nvPr userDrawn="1"/>
        </p:nvSpPr>
        <p:spPr>
          <a:xfrm>
            <a:off x="2904565" y="397174"/>
            <a:ext cx="7096686" cy="427289"/>
          </a:xfrm>
          <a:prstGeom prst="rect">
            <a:avLst/>
          </a:prstGeom>
          <a:solidFill>
            <a:srgbClr val="9DD6E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CB242-AB41-E140-887B-FCB78B3B3ACD}"/>
              </a:ext>
            </a:extLst>
          </p:cNvPr>
          <p:cNvSpPr txBox="1"/>
          <p:nvPr userDrawn="1"/>
        </p:nvSpPr>
        <p:spPr>
          <a:xfrm>
            <a:off x="121866" y="226098"/>
            <a:ext cx="9139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dirty="0">
                <a:solidFill>
                  <a:srgbClr val="9DD6E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860E8-614F-834B-A8DA-F0C7D5D6F2E4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9DD6E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7">
            <a:extLst>
              <a:ext uri="{FF2B5EF4-FFF2-40B4-BE49-F238E27FC236}">
                <a16:creationId xmlns:a16="http://schemas.microsoft.com/office/drawing/2014/main" id="{5E1AC2A5-EEA9-CB45-81FE-BC8C18A0F3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Título_texto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texto 29">
            <a:extLst>
              <a:ext uri="{FF2B5EF4-FFF2-40B4-BE49-F238E27FC236}">
                <a16:creationId xmlns:a16="http://schemas.microsoft.com/office/drawing/2014/main" id="{CCA44F31-6B71-8849-BB53-0F802B341A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2116" y="397174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69B9D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MARCO CONCEPTUAL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3A4FE-9495-A14D-AB5C-DB3860BFC07A}"/>
              </a:ext>
            </a:extLst>
          </p:cNvPr>
          <p:cNvSpPr/>
          <p:nvPr userDrawn="1"/>
        </p:nvSpPr>
        <p:spPr>
          <a:xfrm>
            <a:off x="4604084" y="397174"/>
            <a:ext cx="5397167" cy="427289"/>
          </a:xfrm>
          <a:prstGeom prst="rect">
            <a:avLst/>
          </a:prstGeom>
          <a:solidFill>
            <a:srgbClr val="69B9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16AC6-890B-6343-9C5B-43CE70C9039A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7183B80A-3700-5341-B5F1-3C276E71E9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  <p:sp>
        <p:nvSpPr>
          <p:cNvPr id="12" name="Rectángulo 21">
            <a:extLst>
              <a:ext uri="{FF2B5EF4-FFF2-40B4-BE49-F238E27FC236}">
                <a16:creationId xmlns:a16="http://schemas.microsoft.com/office/drawing/2014/main" id="{01272CDD-9FB7-B542-8CCC-598A10197CA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7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4" name="Rectángulo 19">
            <a:extLst>
              <a:ext uri="{FF2B5EF4-FFF2-40B4-BE49-F238E27FC236}">
                <a16:creationId xmlns:a16="http://schemas.microsoft.com/office/drawing/2014/main" id="{2EEBF0D8-2C2E-6943-AF28-5EE8FA6E52E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54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ular_Título_texto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7">
            <a:extLst>
              <a:ext uri="{FF2B5EF4-FFF2-40B4-BE49-F238E27FC236}">
                <a16:creationId xmlns:a16="http://schemas.microsoft.com/office/drawing/2014/main" id="{7183B80A-3700-5341-B5F1-3C276E71E9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8262" y="132746"/>
            <a:ext cx="1226195" cy="412534"/>
          </a:xfrm>
          <a:prstGeom prst="rect">
            <a:avLst/>
          </a:prstGeom>
        </p:spPr>
      </p:pic>
      <p:sp>
        <p:nvSpPr>
          <p:cNvPr id="12" name="Rectángulo 21">
            <a:extLst>
              <a:ext uri="{FF2B5EF4-FFF2-40B4-BE49-F238E27FC236}">
                <a16:creationId xmlns:a16="http://schemas.microsoft.com/office/drawing/2014/main" id="{01272CDD-9FB7-B542-8CCC-598A10197CA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7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4" name="Rectángulo 19">
            <a:extLst>
              <a:ext uri="{FF2B5EF4-FFF2-40B4-BE49-F238E27FC236}">
                <a16:creationId xmlns:a16="http://schemas.microsoft.com/office/drawing/2014/main" id="{2EEBF0D8-2C2E-6943-AF28-5EE8FA6E52E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7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Contra_Portada">
    <p:bg>
      <p:bgPr>
        <a:solidFill>
          <a:srgbClr val="161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E87C20-6637-5F42-8AEF-AB3BE6C59D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7051" y="3054351"/>
            <a:ext cx="3517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54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784955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D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784956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85413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784955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00206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784956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7992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rcular_Título_tex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11C324E6-2CA9-4A4D-BC4A-5478700651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011" y="369781"/>
            <a:ext cx="7364462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4116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171D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15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A1DA00-6F78-7048-92B0-7D1E4CBB90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6205F4-8854-8F42-8B4C-1D507832316D}"/>
              </a:ext>
            </a:extLst>
          </p:cNvPr>
          <p:cNvSpPr/>
          <p:nvPr userDrawn="1"/>
        </p:nvSpPr>
        <p:spPr>
          <a:xfrm>
            <a:off x="-1" y="3399183"/>
            <a:ext cx="6142383" cy="3458816"/>
          </a:xfrm>
          <a:prstGeom prst="corner">
            <a:avLst>
              <a:gd name="adj1" fmla="val 3548"/>
              <a:gd name="adj2" fmla="val 3912"/>
            </a:avLst>
          </a:prstGeom>
          <a:solidFill>
            <a:srgbClr val="122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2448A5D2-9E5C-A447-B13D-188A916E5CD5}"/>
              </a:ext>
            </a:extLst>
          </p:cNvPr>
          <p:cNvSpPr/>
          <p:nvPr userDrawn="1"/>
        </p:nvSpPr>
        <p:spPr>
          <a:xfrm flipH="1" flipV="1">
            <a:off x="6049617" y="0"/>
            <a:ext cx="6142383" cy="3458816"/>
          </a:xfrm>
          <a:prstGeom prst="corner">
            <a:avLst>
              <a:gd name="adj1" fmla="val 3549"/>
              <a:gd name="adj2" fmla="val 3169"/>
            </a:avLst>
          </a:prstGeom>
          <a:solidFill>
            <a:srgbClr val="EA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45">
            <a:extLst>
              <a:ext uri="{FF2B5EF4-FFF2-40B4-BE49-F238E27FC236}">
                <a16:creationId xmlns:a16="http://schemas.microsoft.com/office/drawing/2014/main" id="{1C1846A7-6691-9E49-8939-7E2917F2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37" y="268384"/>
            <a:ext cx="1673435" cy="5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5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illa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05" y="131881"/>
            <a:ext cx="11904784" cy="659423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33104" y="131881"/>
            <a:ext cx="11904785" cy="6594231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37501" y="131884"/>
            <a:ext cx="5947996" cy="66030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D9783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858722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4BE414-AA6C-E64A-A990-DDA38D596FC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652EB9-EC16-3242-AAA4-C7B879E52F0D}"/>
              </a:ext>
            </a:extLst>
          </p:cNvPr>
          <p:cNvSpPr txBox="1"/>
          <p:nvPr userDrawn="1"/>
        </p:nvSpPr>
        <p:spPr>
          <a:xfrm>
            <a:off x="10912442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FD978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9B79A-ACBB-2A46-90D4-8AC6D0E9BBB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1" name="Imagen 7">
            <a:extLst>
              <a:ext uri="{FF2B5EF4-FFF2-40B4-BE49-F238E27FC236}">
                <a16:creationId xmlns:a16="http://schemas.microsoft.com/office/drawing/2014/main" id="{FBD45499-C79F-3F47-BBBF-4D9FD77685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1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A1DA00-6F78-7048-92B0-7D1E4CBB90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260F46-EA77-4167-A1F3-FD19099C9879}"/>
              </a:ext>
            </a:extLst>
          </p:cNvPr>
          <p:cNvSpPr/>
          <p:nvPr userDrawn="1"/>
        </p:nvSpPr>
        <p:spPr>
          <a:xfrm>
            <a:off x="7760368" y="240633"/>
            <a:ext cx="4174958" cy="6376735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6205F4-8854-8F42-8B4C-1D507832316D}"/>
              </a:ext>
            </a:extLst>
          </p:cNvPr>
          <p:cNvSpPr/>
          <p:nvPr userDrawn="1"/>
        </p:nvSpPr>
        <p:spPr>
          <a:xfrm>
            <a:off x="-1" y="0"/>
            <a:ext cx="12192000" cy="6857999"/>
          </a:xfrm>
          <a:prstGeom prst="corner">
            <a:avLst>
              <a:gd name="adj1" fmla="val 3548"/>
              <a:gd name="adj2" fmla="val 3912"/>
            </a:avLst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45">
            <a:extLst>
              <a:ext uri="{FF2B5EF4-FFF2-40B4-BE49-F238E27FC236}">
                <a16:creationId xmlns:a16="http://schemas.microsoft.com/office/drawing/2014/main" id="{1C1846A7-6691-9E49-8939-7E2917F2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373" y="805612"/>
            <a:ext cx="2786978" cy="928447"/>
          </a:xfrm>
          <a:prstGeom prst="rect">
            <a:avLst/>
          </a:prstGeom>
        </p:spPr>
      </p:pic>
      <p:sp>
        <p:nvSpPr>
          <p:cNvPr id="6" name="L-Shape 8">
            <a:extLst>
              <a:ext uri="{FF2B5EF4-FFF2-40B4-BE49-F238E27FC236}">
                <a16:creationId xmlns:a16="http://schemas.microsoft.com/office/drawing/2014/main" id="{39843655-A73D-463B-B475-E745459855AD}"/>
              </a:ext>
            </a:extLst>
          </p:cNvPr>
          <p:cNvSpPr/>
          <p:nvPr userDrawn="1"/>
        </p:nvSpPr>
        <p:spPr>
          <a:xfrm rot="10800000">
            <a:off x="8015" y="-4016"/>
            <a:ext cx="12192000" cy="6857999"/>
          </a:xfrm>
          <a:prstGeom prst="corner">
            <a:avLst>
              <a:gd name="adj1" fmla="val 3548"/>
              <a:gd name="adj2" fmla="val 3912"/>
            </a:avLst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5344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69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8494E-5E72-7241-8172-57A8E02FB430}"/>
              </a:ext>
            </a:extLst>
          </p:cNvPr>
          <p:cNvSpPr/>
          <p:nvPr userDrawn="1"/>
        </p:nvSpPr>
        <p:spPr>
          <a:xfrm>
            <a:off x="0" y="0"/>
            <a:ext cx="12192000" cy="533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Marcador de posición de texto 20">
            <a:extLst>
              <a:ext uri="{FF2B5EF4-FFF2-40B4-BE49-F238E27FC236}">
                <a16:creationId xmlns:a16="http://schemas.microsoft.com/office/drawing/2014/main" id="{534C3562-1FDD-E04A-AF12-64A9C3CDE2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523" y="1654620"/>
            <a:ext cx="4463049" cy="3303367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 algn="l">
              <a:buFontTx/>
              <a:buNone/>
              <a:defRPr sz="4000" b="1" i="0">
                <a:solidFill>
                  <a:srgbClr val="161C4C"/>
                </a:solidFill>
                <a:latin typeface="Arial Black" panose="020B0604020202020204" pitchFamily="34" charset="0"/>
                <a:ea typeface="Roboto Thin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Título Propuesta</a:t>
            </a:r>
          </a:p>
          <a:p>
            <a:pPr lvl="0"/>
            <a:r>
              <a:rPr lang="es-ES" dirty="0"/>
              <a:t>Arial Black tamaño 40 </a:t>
            </a:r>
            <a:endParaRPr lang="es-CL" dirty="0"/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5EE23684-89C8-594E-BB33-600AE423AD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490" y="6068140"/>
            <a:ext cx="7835092" cy="613410"/>
          </a:xfrm>
          <a:prstGeom prst="rect">
            <a:avLst/>
          </a:prstGeom>
        </p:spPr>
        <p:txBody>
          <a:bodyPr wrap="square" lIns="0" anchor="ctr" anchorCtr="1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Arial Regular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Subtítulo de la propuesta, editar el estilo de texto del patrón como en el ejemplo</a:t>
            </a:r>
            <a:endParaRPr lang="es-CL" dirty="0"/>
          </a:p>
        </p:txBody>
      </p:sp>
      <p:sp>
        <p:nvSpPr>
          <p:cNvPr id="12" name="Marcador de posición de imagen 12">
            <a:extLst>
              <a:ext uri="{FF2B5EF4-FFF2-40B4-BE49-F238E27FC236}">
                <a16:creationId xmlns:a16="http://schemas.microsoft.com/office/drawing/2014/main" id="{DE2B2C5A-3982-E746-871D-7CD862840C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42000" y="15572"/>
            <a:ext cx="6350000" cy="53175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INSERTAR</a:t>
            </a:r>
          </a:p>
          <a:p>
            <a:r>
              <a:rPr lang="es-CL" dirty="0"/>
              <a:t>IMAGEN</a:t>
            </a:r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E2BB5464-140E-3546-8DE9-208107073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23" y="513672"/>
            <a:ext cx="2085822" cy="701742"/>
          </a:xfrm>
          <a:prstGeom prst="rect">
            <a:avLst/>
          </a:prstGeom>
        </p:spPr>
      </p:pic>
      <p:pic>
        <p:nvPicPr>
          <p:cNvPr id="14" name="Imagen 32">
            <a:extLst>
              <a:ext uri="{FF2B5EF4-FFF2-40B4-BE49-F238E27FC236}">
                <a16:creationId xmlns:a16="http://schemas.microsoft.com/office/drawing/2014/main" id="{EBB91009-3069-9043-AE80-166F0E510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5" r="65110" b="52394"/>
          <a:stretch/>
        </p:blipFill>
        <p:spPr>
          <a:xfrm>
            <a:off x="0" y="5615698"/>
            <a:ext cx="1354975" cy="1110939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0B65B949-A393-3148-8C14-F5F320146A5D}"/>
              </a:ext>
            </a:extLst>
          </p:cNvPr>
          <p:cNvSpPr/>
          <p:nvPr userDrawn="1"/>
        </p:nvSpPr>
        <p:spPr>
          <a:xfrm>
            <a:off x="0" y="6527800"/>
            <a:ext cx="317500" cy="330200"/>
          </a:xfrm>
          <a:custGeom>
            <a:avLst/>
            <a:gdLst>
              <a:gd name="connsiteX0" fmla="*/ 146194 w 317500"/>
              <a:gd name="connsiteY0" fmla="*/ 0 h 330200"/>
              <a:gd name="connsiteX1" fmla="*/ 317500 w 317500"/>
              <a:gd name="connsiteY1" fmla="*/ 171306 h 330200"/>
              <a:gd name="connsiteX2" fmla="*/ 212874 w 317500"/>
              <a:gd name="connsiteY2" fmla="*/ 329150 h 330200"/>
              <a:gd name="connsiteX3" fmla="*/ 207673 w 317500"/>
              <a:gd name="connsiteY3" fmla="*/ 330200 h 330200"/>
              <a:gd name="connsiteX4" fmla="*/ 84715 w 317500"/>
              <a:gd name="connsiteY4" fmla="*/ 330200 h 330200"/>
              <a:gd name="connsiteX5" fmla="*/ 79514 w 317500"/>
              <a:gd name="connsiteY5" fmla="*/ 329150 h 330200"/>
              <a:gd name="connsiteX6" fmla="*/ 25062 w 317500"/>
              <a:gd name="connsiteY6" fmla="*/ 292438 h 330200"/>
              <a:gd name="connsiteX7" fmla="*/ 0 w 317500"/>
              <a:gd name="connsiteY7" fmla="*/ 255266 h 330200"/>
              <a:gd name="connsiteX8" fmla="*/ 0 w 317500"/>
              <a:gd name="connsiteY8" fmla="*/ 87347 h 330200"/>
              <a:gd name="connsiteX9" fmla="*/ 25062 w 317500"/>
              <a:gd name="connsiteY9" fmla="*/ 50174 h 330200"/>
              <a:gd name="connsiteX10" fmla="*/ 146194 w 317500"/>
              <a:gd name="connsiteY10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500" h="330200">
                <a:moveTo>
                  <a:pt x="146194" y="0"/>
                </a:moveTo>
                <a:cubicBezTo>
                  <a:pt x="240804" y="0"/>
                  <a:pt x="317500" y="76696"/>
                  <a:pt x="317500" y="171306"/>
                </a:cubicBezTo>
                <a:cubicBezTo>
                  <a:pt x="317500" y="242264"/>
                  <a:pt x="274359" y="303145"/>
                  <a:pt x="212874" y="329150"/>
                </a:cubicBezTo>
                <a:lnTo>
                  <a:pt x="207673" y="330200"/>
                </a:lnTo>
                <a:lnTo>
                  <a:pt x="84715" y="330200"/>
                </a:lnTo>
                <a:lnTo>
                  <a:pt x="79514" y="329150"/>
                </a:lnTo>
                <a:cubicBezTo>
                  <a:pt x="59019" y="320482"/>
                  <a:pt x="40562" y="307938"/>
                  <a:pt x="25062" y="292438"/>
                </a:cubicBezTo>
                <a:lnTo>
                  <a:pt x="0" y="255266"/>
                </a:lnTo>
                <a:lnTo>
                  <a:pt x="0" y="87347"/>
                </a:lnTo>
                <a:lnTo>
                  <a:pt x="25062" y="50174"/>
                </a:lnTo>
                <a:cubicBezTo>
                  <a:pt x="56063" y="19174"/>
                  <a:pt x="98889" y="0"/>
                  <a:pt x="146194" y="0"/>
                </a:cubicBezTo>
                <a:close/>
              </a:path>
            </a:pathLst>
          </a:custGeom>
          <a:solidFill>
            <a:srgbClr val="BF7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6" name="Marcador de posición de imagen 12">
            <a:extLst>
              <a:ext uri="{FF2B5EF4-FFF2-40B4-BE49-F238E27FC236}">
                <a16:creationId xmlns:a16="http://schemas.microsoft.com/office/drawing/2014/main" id="{A7EE1E13-A8F8-3E40-8AA8-2F0721EBBD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0364" y="283661"/>
            <a:ext cx="2498436" cy="11617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2878370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indic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B02D18B0-4BE4-1C49-8064-252526AC3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" y="0"/>
            <a:ext cx="4025967" cy="6701371"/>
          </a:xfrm>
          <a:prstGeom prst="rect">
            <a:avLst/>
          </a:prstGeom>
        </p:spPr>
      </p:pic>
      <p:sp>
        <p:nvSpPr>
          <p:cNvPr id="34" name="Rectángulo 13">
            <a:extLst>
              <a:ext uri="{FF2B5EF4-FFF2-40B4-BE49-F238E27FC236}">
                <a16:creationId xmlns:a16="http://schemas.microsoft.com/office/drawing/2014/main" id="{3EA964F1-38E6-7D4C-9F91-FF34FF2CEBDA}"/>
              </a:ext>
            </a:extLst>
          </p:cNvPr>
          <p:cNvSpPr/>
          <p:nvPr userDrawn="1"/>
        </p:nvSpPr>
        <p:spPr>
          <a:xfrm>
            <a:off x="3124" y="1"/>
            <a:ext cx="4025967" cy="6703994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32695-D7D8-AC4F-9A73-6D7B39E36A1E}"/>
              </a:ext>
            </a:extLst>
          </p:cNvPr>
          <p:cNvSpPr/>
          <p:nvPr userDrawn="1"/>
        </p:nvSpPr>
        <p:spPr>
          <a:xfrm>
            <a:off x="1413345" y="1745461"/>
            <a:ext cx="8896292" cy="496260"/>
          </a:xfrm>
          <a:prstGeom prst="rect">
            <a:avLst/>
          </a:prstGeom>
          <a:solidFill>
            <a:srgbClr val="FF969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A7153F-3AA4-6E44-A16A-FEC5203DB968}"/>
              </a:ext>
            </a:extLst>
          </p:cNvPr>
          <p:cNvSpPr/>
          <p:nvPr userDrawn="1"/>
        </p:nvSpPr>
        <p:spPr>
          <a:xfrm>
            <a:off x="1413345" y="2541142"/>
            <a:ext cx="8896292" cy="496260"/>
          </a:xfrm>
          <a:prstGeom prst="rect">
            <a:avLst/>
          </a:prstGeom>
          <a:solidFill>
            <a:srgbClr val="FF5B5B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rgbClr val="FC878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557B7-D95C-EE4C-9860-3F7BE63916EB}"/>
              </a:ext>
            </a:extLst>
          </p:cNvPr>
          <p:cNvSpPr/>
          <p:nvPr userDrawn="1"/>
        </p:nvSpPr>
        <p:spPr>
          <a:xfrm>
            <a:off x="1413345" y="3423909"/>
            <a:ext cx="8896292" cy="496260"/>
          </a:xfrm>
          <a:prstGeom prst="rect">
            <a:avLst/>
          </a:prstGeom>
          <a:solidFill>
            <a:srgbClr val="69B9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BB7BF8A-AC47-6F49-9EC6-C35E4FBFF4CC}"/>
              </a:ext>
            </a:extLst>
          </p:cNvPr>
          <p:cNvSpPr/>
          <p:nvPr userDrawn="1"/>
        </p:nvSpPr>
        <p:spPr>
          <a:xfrm>
            <a:off x="1413345" y="4306467"/>
            <a:ext cx="8896292" cy="496260"/>
          </a:xfrm>
          <a:prstGeom prst="rect">
            <a:avLst/>
          </a:prstGeom>
          <a:solidFill>
            <a:srgbClr val="02D2C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1B0A7-8E4F-0D45-A403-962E0C047D93}"/>
              </a:ext>
            </a:extLst>
          </p:cNvPr>
          <p:cNvSpPr/>
          <p:nvPr userDrawn="1"/>
        </p:nvSpPr>
        <p:spPr>
          <a:xfrm>
            <a:off x="1413344" y="368985"/>
            <a:ext cx="3026473" cy="55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-2" y="6708808"/>
            <a:ext cx="12192001" cy="158817"/>
          </a:xfrm>
          <a:prstGeom prst="rect">
            <a:avLst/>
          </a:prstGeom>
          <a:solidFill>
            <a:srgbClr val="151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Marcador de posición de texto 29">
            <a:extLst>
              <a:ext uri="{FF2B5EF4-FFF2-40B4-BE49-F238E27FC236}">
                <a16:creationId xmlns:a16="http://schemas.microsoft.com/office/drawing/2014/main" id="{F87C2DB9-06C5-C148-86F3-D13CBAF7DA7D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855284" y="1787623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B6E2A2F-A3BC-8A47-9D38-EB81BB4FCB7A}"/>
              </a:ext>
            </a:extLst>
          </p:cNvPr>
          <p:cNvSpPr txBox="1"/>
          <p:nvPr userDrawn="1"/>
        </p:nvSpPr>
        <p:spPr>
          <a:xfrm>
            <a:off x="1437804" y="404046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0" dirty="0">
                <a:solidFill>
                  <a:srgbClr val="161C4C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CONTENIDO</a:t>
            </a:r>
            <a:endParaRPr lang="es-CL" sz="2800" b="1" i="0" dirty="0">
              <a:solidFill>
                <a:srgbClr val="161C4C"/>
              </a:solidFill>
              <a:latin typeface="Arial Black" panose="020B0604020202020204" pitchFamily="34" charset="0"/>
              <a:ea typeface="Roboto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35" name="Marcador de posición de texto 29">
            <a:extLst>
              <a:ext uri="{FF2B5EF4-FFF2-40B4-BE49-F238E27FC236}">
                <a16:creationId xmlns:a16="http://schemas.microsoft.com/office/drawing/2014/main" id="{193C7015-FDBB-EE44-88E6-BCB4ECB6753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855284" y="2585320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36" name="Marcador de posición de texto 29">
            <a:extLst>
              <a:ext uri="{FF2B5EF4-FFF2-40B4-BE49-F238E27FC236}">
                <a16:creationId xmlns:a16="http://schemas.microsoft.com/office/drawing/2014/main" id="{EFD46AAF-937B-824F-BB98-5F1D389D1EFE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855284" y="3461938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95204-38F5-D24F-925C-E375A5FDCB0E}"/>
              </a:ext>
            </a:extLst>
          </p:cNvPr>
          <p:cNvSpPr txBox="1"/>
          <p:nvPr userDrawn="1"/>
        </p:nvSpPr>
        <p:spPr>
          <a:xfrm>
            <a:off x="3855351" y="2453347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FF5B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0EEE18-51E6-A147-B92D-853097A06FCC}"/>
              </a:ext>
            </a:extLst>
          </p:cNvPr>
          <p:cNvSpPr txBox="1"/>
          <p:nvPr userDrawn="1"/>
        </p:nvSpPr>
        <p:spPr>
          <a:xfrm>
            <a:off x="3855351" y="3335905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15F4B8-427C-1044-8E83-F4372607AC1F}"/>
              </a:ext>
            </a:extLst>
          </p:cNvPr>
          <p:cNvSpPr txBox="1"/>
          <p:nvPr userDrawn="1"/>
        </p:nvSpPr>
        <p:spPr>
          <a:xfrm>
            <a:off x="3855351" y="4218254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02D2C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BFA83B-C401-6F41-8DE7-2E3BE8C2D4EA}"/>
              </a:ext>
            </a:extLst>
          </p:cNvPr>
          <p:cNvSpPr txBox="1"/>
          <p:nvPr userDrawn="1"/>
        </p:nvSpPr>
        <p:spPr>
          <a:xfrm>
            <a:off x="3855351" y="1657875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FF969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43" name="Marcador de posición de texto 29">
            <a:extLst>
              <a:ext uri="{FF2B5EF4-FFF2-40B4-BE49-F238E27FC236}">
                <a16:creationId xmlns:a16="http://schemas.microsoft.com/office/drawing/2014/main" id="{300B79FE-C51E-CD4A-9733-B209C7C678B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5284" y="4342665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0" name="Rectangle 64">
            <a:extLst>
              <a:ext uri="{FF2B5EF4-FFF2-40B4-BE49-F238E27FC236}">
                <a16:creationId xmlns:a16="http://schemas.microsoft.com/office/drawing/2014/main" id="{40A2FA2A-E275-4091-BEBB-378282A65E29}"/>
              </a:ext>
            </a:extLst>
          </p:cNvPr>
          <p:cNvSpPr/>
          <p:nvPr userDrawn="1"/>
        </p:nvSpPr>
        <p:spPr>
          <a:xfrm>
            <a:off x="1413345" y="5069365"/>
            <a:ext cx="8896292" cy="496260"/>
          </a:xfrm>
          <a:prstGeom prst="rect">
            <a:avLst/>
          </a:prstGeom>
          <a:solidFill>
            <a:srgbClr val="02D2C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Marcador de posición de texto 29">
            <a:extLst>
              <a:ext uri="{FF2B5EF4-FFF2-40B4-BE49-F238E27FC236}">
                <a16:creationId xmlns:a16="http://schemas.microsoft.com/office/drawing/2014/main" id="{DCD906BC-7F7D-4C6A-9489-771CC0AE9D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41633" y="5059739"/>
            <a:ext cx="4608512" cy="4238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C6E8249E-8D7C-4B3F-90B3-B162D2BA375B}"/>
              </a:ext>
            </a:extLst>
          </p:cNvPr>
          <p:cNvSpPr txBox="1"/>
          <p:nvPr userDrawn="1"/>
        </p:nvSpPr>
        <p:spPr>
          <a:xfrm>
            <a:off x="3909943" y="4966955"/>
            <a:ext cx="913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000" b="1" i="0" dirty="0">
                <a:solidFill>
                  <a:srgbClr val="02D2C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43456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illa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05" y="131881"/>
            <a:ext cx="11904784" cy="659423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33104" y="131881"/>
            <a:ext cx="11904785" cy="6594231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37501" y="131884"/>
            <a:ext cx="5947996" cy="66030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D9783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858722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4BE414-AA6C-E64A-A990-DDA38D596FC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652EB9-EC16-3242-AAA4-C7B879E52F0D}"/>
              </a:ext>
            </a:extLst>
          </p:cNvPr>
          <p:cNvSpPr txBox="1"/>
          <p:nvPr userDrawn="1"/>
        </p:nvSpPr>
        <p:spPr>
          <a:xfrm>
            <a:off x="10912442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FD978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9B79A-ACBB-2A46-90D4-8AC6D0E9BBB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1" name="Imagen 7">
            <a:extLst>
              <a:ext uri="{FF2B5EF4-FFF2-40B4-BE49-F238E27FC236}">
                <a16:creationId xmlns:a16="http://schemas.microsoft.com/office/drawing/2014/main" id="{FBD45499-C79F-3F47-BBBF-4D9FD77685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13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Quienes somo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A8E5145C-63CD-344D-B546-E231CFA394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9966" y="3801979"/>
            <a:ext cx="2444884" cy="290655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INSERTAR</a:t>
            </a:r>
          </a:p>
          <a:p>
            <a:r>
              <a:rPr lang="es-CL" dirty="0"/>
              <a:t>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A095E5-5AB8-C748-8A3F-4C3212CD2D2C}"/>
              </a:ext>
            </a:extLst>
          </p:cNvPr>
          <p:cNvSpPr/>
          <p:nvPr userDrawn="1"/>
        </p:nvSpPr>
        <p:spPr>
          <a:xfrm>
            <a:off x="0" y="3801979"/>
            <a:ext cx="3339966" cy="3065645"/>
          </a:xfrm>
          <a:prstGeom prst="rect">
            <a:avLst/>
          </a:prstGeom>
          <a:solidFill>
            <a:srgbClr val="161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616A54-D0D8-5248-8380-B154A7153D02}"/>
              </a:ext>
            </a:extLst>
          </p:cNvPr>
          <p:cNvSpPr/>
          <p:nvPr userDrawn="1"/>
        </p:nvSpPr>
        <p:spPr>
          <a:xfrm>
            <a:off x="5784783" y="0"/>
            <a:ext cx="6407217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5784783" y="6708716"/>
            <a:ext cx="6407217" cy="158726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2266371-2CF9-AC4D-8E72-2B03BDDD7CEA}"/>
              </a:ext>
            </a:extLst>
          </p:cNvPr>
          <p:cNvSpPr txBox="1"/>
          <p:nvPr userDrawn="1"/>
        </p:nvSpPr>
        <p:spPr>
          <a:xfrm>
            <a:off x="476095" y="410866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_tradnl"/>
            </a:defPPr>
            <a:lvl1pPr>
              <a:defRPr sz="2400" b="1" i="0">
                <a:solidFill>
                  <a:srgbClr val="161C4C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s-ES" dirty="0"/>
              <a:t>QUIÉNES SOMOS</a:t>
            </a:r>
            <a:endParaRPr lang="es-CL" dirty="0"/>
          </a:p>
        </p:txBody>
      </p:sp>
      <p:sp>
        <p:nvSpPr>
          <p:cNvPr id="52" name="Marcador de posición de texto 28">
            <a:extLst>
              <a:ext uri="{FF2B5EF4-FFF2-40B4-BE49-F238E27FC236}">
                <a16:creationId xmlns:a16="http://schemas.microsoft.com/office/drawing/2014/main" id="{2D9145BF-DD09-6747-8355-19F175B102D2}"/>
              </a:ext>
            </a:extLst>
          </p:cNvPr>
          <p:cNvSpPr txBox="1">
            <a:spLocks/>
          </p:cNvSpPr>
          <p:nvPr userDrawn="1"/>
        </p:nvSpPr>
        <p:spPr>
          <a:xfrm>
            <a:off x="344943" y="4040777"/>
            <a:ext cx="2563720" cy="5279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000" b="1" dirty="0">
                <a:solidFill>
                  <a:srgbClr val="FD9783"/>
                </a:solidFill>
              </a:rPr>
              <a:t>“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0" y="6708808"/>
            <a:ext cx="5784783" cy="158633"/>
          </a:xfrm>
          <a:prstGeom prst="rect">
            <a:avLst/>
          </a:prstGeom>
          <a:solidFill>
            <a:srgbClr val="F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3" name="Marcador de posición de texto 29">
            <a:extLst>
              <a:ext uri="{FF2B5EF4-FFF2-40B4-BE49-F238E27FC236}">
                <a16:creationId xmlns:a16="http://schemas.microsoft.com/office/drawing/2014/main" id="{DE76ED71-8434-C24B-A6A5-F2384E8F9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78" y="1962851"/>
            <a:ext cx="3838097" cy="485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rgbClr val="151D4D"/>
                </a:solidFill>
                <a:latin typeface="Arial Black" panose="020B0604020202020204" pitchFamily="34" charset="0"/>
                <a:ea typeface="Roboto Medium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</a:t>
            </a:r>
            <a:endParaRPr lang="es-CL" dirty="0"/>
          </a:p>
        </p:txBody>
      </p:sp>
      <p:sp>
        <p:nvSpPr>
          <p:cNvPr id="76" name="Marcador de posición de texto 29">
            <a:extLst>
              <a:ext uri="{FF2B5EF4-FFF2-40B4-BE49-F238E27FC236}">
                <a16:creationId xmlns:a16="http://schemas.microsoft.com/office/drawing/2014/main" id="{1EBD471F-3701-C344-895B-9EBA1C180E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095" y="1928791"/>
            <a:ext cx="4737743" cy="10903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535A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79115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texto 20">
            <a:extLst>
              <a:ext uri="{FF2B5EF4-FFF2-40B4-BE49-F238E27FC236}">
                <a16:creationId xmlns:a16="http://schemas.microsoft.com/office/drawing/2014/main" id="{534C3562-1FDD-E04A-AF12-64A9C3CDE2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600" y="2585071"/>
            <a:ext cx="10261600" cy="1409413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ea typeface="Roboto Thin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Portadilla</a:t>
            </a:r>
            <a:endParaRPr lang="es-CL" dirty="0"/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5EE23684-89C8-594E-BB33-600AE423AD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9137" y="4292222"/>
            <a:ext cx="7253726" cy="1138773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Breve texto </a:t>
            </a:r>
            <a:r>
              <a:rPr lang="es-ES" dirty="0" err="1"/>
              <a:t>exlicativo</a:t>
            </a:r>
            <a:r>
              <a:rPr lang="es-ES" dirty="0"/>
              <a:t> de este sub tema</a:t>
            </a:r>
            <a:endParaRPr lang="es-CL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9136C71-CF11-C442-95C6-99424F0C7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21" y="809233"/>
            <a:ext cx="2382375" cy="801512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C1A678-16FD-7746-955C-CD641217441F}"/>
              </a:ext>
            </a:extLst>
          </p:cNvPr>
          <p:cNvCxnSpPr>
            <a:cxnSpLocks/>
          </p:cNvCxnSpPr>
          <p:nvPr userDrawn="1"/>
        </p:nvCxnSpPr>
        <p:spPr>
          <a:xfrm>
            <a:off x="4297224" y="4142551"/>
            <a:ext cx="3597553" cy="8209"/>
          </a:xfrm>
          <a:prstGeom prst="line">
            <a:avLst/>
          </a:prstGeom>
          <a:ln w="12700">
            <a:solidFill>
              <a:srgbClr val="F97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607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_indic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0" y="6708808"/>
            <a:ext cx="4013735" cy="158817"/>
          </a:xfrm>
          <a:prstGeom prst="rect">
            <a:avLst/>
          </a:prstGeom>
          <a:solidFill>
            <a:srgbClr val="F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4013736" y="6708808"/>
            <a:ext cx="4186988" cy="163630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1C23B0E-8E77-9E4A-891A-EA5BC4605AC3}"/>
              </a:ext>
            </a:extLst>
          </p:cNvPr>
          <p:cNvSpPr/>
          <p:nvPr userDrawn="1"/>
        </p:nvSpPr>
        <p:spPr>
          <a:xfrm>
            <a:off x="8171848" y="6708808"/>
            <a:ext cx="4020152" cy="15881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956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Portadilla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37500" y="131881"/>
            <a:ext cx="11905200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37915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37501" y="131881"/>
            <a:ext cx="5947996" cy="660638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Marcador de posición de texto 29">
            <a:extLst>
              <a:ext uri="{FF2B5EF4-FFF2-40B4-BE49-F238E27FC236}">
                <a16:creationId xmlns:a16="http://schemas.microsoft.com/office/drawing/2014/main" id="{1DA4257C-A164-4CBC-8A9B-A000BBE72C91}"/>
              </a:ext>
            </a:extLst>
          </p:cNvPr>
          <p:cNvSpPr txBox="1">
            <a:spLocks/>
          </p:cNvSpPr>
          <p:nvPr userDrawn="1"/>
        </p:nvSpPr>
        <p:spPr>
          <a:xfrm>
            <a:off x="790422" y="412278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D9783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CONTEXTO</a:t>
            </a:r>
            <a:endParaRPr lang="es-CL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85002FD-3455-4DF1-A1E1-10CBC663DCEA}"/>
              </a:ext>
            </a:extLst>
          </p:cNvPr>
          <p:cNvSpPr/>
          <p:nvPr userDrawn="1"/>
        </p:nvSpPr>
        <p:spPr>
          <a:xfrm>
            <a:off x="3213846" y="397174"/>
            <a:ext cx="8828853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E156DD5-224A-4DF6-A98A-8FD2247D3235}"/>
              </a:ext>
            </a:extLst>
          </p:cNvPr>
          <p:cNvSpPr txBox="1"/>
          <p:nvPr userDrawn="1"/>
        </p:nvSpPr>
        <p:spPr>
          <a:xfrm>
            <a:off x="144168" y="226098"/>
            <a:ext cx="9139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dirty="0">
                <a:solidFill>
                  <a:srgbClr val="FD978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4D7A2A9-791E-4D73-A911-C73EF79A3A01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7">
            <a:extLst>
              <a:ext uri="{FF2B5EF4-FFF2-40B4-BE49-F238E27FC236}">
                <a16:creationId xmlns:a16="http://schemas.microsoft.com/office/drawing/2014/main" id="{FE91738D-D094-4D72-82DB-D9F893016C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25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11C324E6-2CA9-4A4D-BC4A-5478700651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9629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6C6C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OBJETIVOS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9631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Quienes somo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A8E5145C-63CD-344D-B546-E231CFA394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9966" y="3801979"/>
            <a:ext cx="2444884" cy="290655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rgbClr val="FF535A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r>
              <a:rPr lang="es-CL" dirty="0"/>
              <a:t>INSERTAR</a:t>
            </a:r>
          </a:p>
          <a:p>
            <a:r>
              <a:rPr lang="es-CL" dirty="0"/>
              <a:t>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A095E5-5AB8-C748-8A3F-4C3212CD2D2C}"/>
              </a:ext>
            </a:extLst>
          </p:cNvPr>
          <p:cNvSpPr/>
          <p:nvPr userDrawn="1"/>
        </p:nvSpPr>
        <p:spPr>
          <a:xfrm>
            <a:off x="0" y="3801979"/>
            <a:ext cx="3339966" cy="3065645"/>
          </a:xfrm>
          <a:prstGeom prst="rect">
            <a:avLst/>
          </a:prstGeom>
          <a:solidFill>
            <a:srgbClr val="161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616A54-D0D8-5248-8380-B154A7153D02}"/>
              </a:ext>
            </a:extLst>
          </p:cNvPr>
          <p:cNvSpPr/>
          <p:nvPr userDrawn="1"/>
        </p:nvSpPr>
        <p:spPr>
          <a:xfrm>
            <a:off x="5784783" y="0"/>
            <a:ext cx="6407217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5784783" y="6708716"/>
            <a:ext cx="6407217" cy="158726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2266371-2CF9-AC4D-8E72-2B03BDDD7CEA}"/>
              </a:ext>
            </a:extLst>
          </p:cNvPr>
          <p:cNvSpPr txBox="1"/>
          <p:nvPr userDrawn="1"/>
        </p:nvSpPr>
        <p:spPr>
          <a:xfrm>
            <a:off x="476095" y="410866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_tradnl"/>
            </a:defPPr>
            <a:lvl1pPr>
              <a:defRPr sz="2400" b="1" i="0">
                <a:solidFill>
                  <a:srgbClr val="161C4C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s-ES" dirty="0"/>
              <a:t>QUIÉNES SOMOS</a:t>
            </a:r>
            <a:endParaRPr lang="es-CL" dirty="0"/>
          </a:p>
        </p:txBody>
      </p:sp>
      <p:sp>
        <p:nvSpPr>
          <p:cNvPr id="52" name="Marcador de posición de texto 28">
            <a:extLst>
              <a:ext uri="{FF2B5EF4-FFF2-40B4-BE49-F238E27FC236}">
                <a16:creationId xmlns:a16="http://schemas.microsoft.com/office/drawing/2014/main" id="{2D9145BF-DD09-6747-8355-19F175B102D2}"/>
              </a:ext>
            </a:extLst>
          </p:cNvPr>
          <p:cNvSpPr txBox="1">
            <a:spLocks/>
          </p:cNvSpPr>
          <p:nvPr userDrawn="1"/>
        </p:nvSpPr>
        <p:spPr>
          <a:xfrm>
            <a:off x="344943" y="4040777"/>
            <a:ext cx="2563720" cy="5279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000" b="1" dirty="0">
                <a:solidFill>
                  <a:srgbClr val="FD9783"/>
                </a:solidFill>
              </a:rPr>
              <a:t>“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0" y="6708808"/>
            <a:ext cx="5784783" cy="158633"/>
          </a:xfrm>
          <a:prstGeom prst="rect">
            <a:avLst/>
          </a:prstGeom>
          <a:solidFill>
            <a:srgbClr val="F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3" name="Marcador de posición de texto 29">
            <a:extLst>
              <a:ext uri="{FF2B5EF4-FFF2-40B4-BE49-F238E27FC236}">
                <a16:creationId xmlns:a16="http://schemas.microsoft.com/office/drawing/2014/main" id="{DE76ED71-8434-C24B-A6A5-F2384E8F9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78" y="1962851"/>
            <a:ext cx="3838097" cy="4858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rgbClr val="151D4D"/>
                </a:solidFill>
                <a:latin typeface="Arial Black" panose="020B0604020202020204" pitchFamily="34" charset="0"/>
                <a:ea typeface="Roboto Medium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</a:t>
            </a:r>
            <a:endParaRPr lang="es-CL" dirty="0"/>
          </a:p>
        </p:txBody>
      </p:sp>
      <p:sp>
        <p:nvSpPr>
          <p:cNvPr id="76" name="Marcador de posición de texto 29">
            <a:extLst>
              <a:ext uri="{FF2B5EF4-FFF2-40B4-BE49-F238E27FC236}">
                <a16:creationId xmlns:a16="http://schemas.microsoft.com/office/drawing/2014/main" id="{1EBD471F-3701-C344-895B-9EBA1C180E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095" y="1928791"/>
            <a:ext cx="4737743" cy="10903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535A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77340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Título_tex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56530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posición de texto 4">
            <a:extLst>
              <a:ext uri="{FF2B5EF4-FFF2-40B4-BE49-F238E27FC236}">
                <a16:creationId xmlns:a16="http://schemas.microsoft.com/office/drawing/2014/main" id="{A57BF730-9CBB-6849-8BD9-186FC1A9C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4695" y="1921047"/>
            <a:ext cx="5599055" cy="1079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0" name="Elipse 18">
            <a:extLst>
              <a:ext uri="{FF2B5EF4-FFF2-40B4-BE49-F238E27FC236}">
                <a16:creationId xmlns:a16="http://schemas.microsoft.com/office/drawing/2014/main" id="{5133FBAC-06EA-3246-92C8-174798231972}"/>
              </a:ext>
            </a:extLst>
          </p:cNvPr>
          <p:cNvSpPr/>
          <p:nvPr userDrawn="1"/>
        </p:nvSpPr>
        <p:spPr>
          <a:xfrm>
            <a:off x="519763" y="407502"/>
            <a:ext cx="519764" cy="519764"/>
          </a:xfrm>
          <a:prstGeom prst="ellipse">
            <a:avLst/>
          </a:prstGeom>
          <a:noFill/>
          <a:ln w="25400">
            <a:solidFill>
              <a:srgbClr val="F9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0" i="0" dirty="0">
                <a:solidFill>
                  <a:srgbClr val="F9796F"/>
                </a:solidFill>
                <a:latin typeface="Arial Regular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Marcador de posición de texto 29">
            <a:extLst>
              <a:ext uri="{FF2B5EF4-FFF2-40B4-BE49-F238E27FC236}">
                <a16:creationId xmlns:a16="http://schemas.microsoft.com/office/drawing/2014/main" id="{E7B51971-C2CC-DC40-81AB-12E438EF15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4695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72531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A6A58F1E-7349-214C-85F8-8392CBADF3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824" y="2329535"/>
            <a:ext cx="5599055" cy="1079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20281C70-3AA0-2746-81EA-665FE34E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3925014"/>
            <a:ext cx="5599054" cy="2049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Editar el estilo de texto</a:t>
            </a:r>
            <a:endParaRPr lang="es-CL" dirty="0"/>
          </a:p>
        </p:txBody>
      </p:sp>
      <p:sp>
        <p:nvSpPr>
          <p:cNvPr id="13" name="Elipse 18">
            <a:extLst>
              <a:ext uri="{FF2B5EF4-FFF2-40B4-BE49-F238E27FC236}">
                <a16:creationId xmlns:a16="http://schemas.microsoft.com/office/drawing/2014/main" id="{C970D60D-D273-EC40-8270-3E0FC6ABF07B}"/>
              </a:ext>
            </a:extLst>
          </p:cNvPr>
          <p:cNvSpPr/>
          <p:nvPr userDrawn="1"/>
        </p:nvSpPr>
        <p:spPr>
          <a:xfrm>
            <a:off x="519763" y="407502"/>
            <a:ext cx="519764" cy="519764"/>
          </a:xfrm>
          <a:prstGeom prst="ellipse">
            <a:avLst/>
          </a:prstGeom>
          <a:noFill/>
          <a:ln w="25400">
            <a:solidFill>
              <a:srgbClr val="F9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0" i="0" dirty="0">
                <a:solidFill>
                  <a:srgbClr val="F9796F"/>
                </a:solidFill>
                <a:latin typeface="Arial Regular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4" name="Marcador de posición de texto 29">
            <a:extLst>
              <a:ext uri="{FF2B5EF4-FFF2-40B4-BE49-F238E27FC236}">
                <a16:creationId xmlns:a16="http://schemas.microsoft.com/office/drawing/2014/main" id="{76185A47-1A12-6848-85D2-041E391E9F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4695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94816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151488F-74F0-A042-ACBA-B9525E357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25FE6320-9E96-FA4B-8E47-D617171841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549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25739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3">
            <a:extLst>
              <a:ext uri="{FF2B5EF4-FFF2-40B4-BE49-F238E27FC236}">
                <a16:creationId xmlns:a16="http://schemas.microsoft.com/office/drawing/2014/main" id="{D4DE8BDD-4093-F242-ADA4-55DA6F639B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823" y="127488"/>
            <a:ext cx="11904785" cy="6603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52823" y="127487"/>
            <a:ext cx="11904785" cy="6603023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52823" y="127487"/>
            <a:ext cx="5923880" cy="66030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4372C4"/>
              </a:solidFill>
            </a:endParaRPr>
          </a:p>
        </p:txBody>
      </p:sp>
      <p:pic>
        <p:nvPicPr>
          <p:cNvPr id="19" name="Imagen 7">
            <a:extLst>
              <a:ext uri="{FF2B5EF4-FFF2-40B4-BE49-F238E27FC236}">
                <a16:creationId xmlns:a16="http://schemas.microsoft.com/office/drawing/2014/main" id="{FFACFEF1-D4D4-9A4D-95EA-AAF66D37C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87E9CDD5-55D2-934B-AE1E-63559FA79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F5B5B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38EC2-F2AA-984C-86CB-5AA2A6866AFE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FF5B5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0D69A-A535-D043-A296-487ACA2CFE8A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FF5B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899B65-502D-4249-B7F7-CEA1C7EC7688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FF5B5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96900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87D7927-3896-C74F-9A59-FD03BC8DA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13D6148-69BC-E849-B590-2C1E9BDB2B8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B5FF962-18C2-F34C-8F97-7042E7934C2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posición de texto 29">
            <a:extLst>
              <a:ext uri="{FF2B5EF4-FFF2-40B4-BE49-F238E27FC236}">
                <a16:creationId xmlns:a16="http://schemas.microsoft.com/office/drawing/2014/main" id="{B911B45C-A38C-4842-9B3A-0938B647D3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608" y="369113"/>
            <a:ext cx="7102722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6C6C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816633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87D7927-3896-C74F-9A59-FD03BC8DA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13D6148-69BC-E849-B590-2C1E9BDB2B8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B5FF962-18C2-F34C-8F97-7042E7934C2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713014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s_texto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705593F-93EB-D54F-8EE9-FD0E3D7499B8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AFD6907-2962-F84A-98AF-F2E42D9B7E3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5" name="Imagen 15">
            <a:extLst>
              <a:ext uri="{FF2B5EF4-FFF2-40B4-BE49-F238E27FC236}">
                <a16:creationId xmlns:a16="http://schemas.microsoft.com/office/drawing/2014/main" id="{89F3F62A-2F99-8A4B-B85D-C68D99E48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4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E9C74B3-5236-6A4F-8A08-D81778A765A9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46676-C3C0-CB4D-954C-3C93D578217E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1B5A78EC-D7CE-484A-88E3-3F46704682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79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E9C74B3-5236-6A4F-8A08-D81778A765A9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9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46676-C3C0-CB4D-954C-3C93D578217E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F9F2AA-7801-8141-9DB2-4D47CBE672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Portada">
    <p:bg>
      <p:bgPr>
        <a:solidFill>
          <a:srgbClr val="161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texto 20">
            <a:extLst>
              <a:ext uri="{FF2B5EF4-FFF2-40B4-BE49-F238E27FC236}">
                <a16:creationId xmlns:a16="http://schemas.microsoft.com/office/drawing/2014/main" id="{534C3562-1FDD-E04A-AF12-64A9C3CDE2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600" y="2585071"/>
            <a:ext cx="10261600" cy="1409413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ea typeface="Roboto Thin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Portadilla</a:t>
            </a:r>
            <a:endParaRPr lang="es-CL" dirty="0"/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5EE23684-89C8-594E-BB33-600AE423AD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9137" y="4292222"/>
            <a:ext cx="7253726" cy="1138773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s-ES" dirty="0"/>
              <a:t>Breve texto </a:t>
            </a:r>
            <a:r>
              <a:rPr lang="es-ES" dirty="0" err="1"/>
              <a:t>exlicativo</a:t>
            </a:r>
            <a:r>
              <a:rPr lang="es-ES" dirty="0"/>
              <a:t> de este sub tema</a:t>
            </a:r>
            <a:endParaRPr lang="es-CL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9136C71-CF11-C442-95C6-99424F0C7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21" y="809233"/>
            <a:ext cx="2382375" cy="801512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C1A678-16FD-7746-955C-CD641217441F}"/>
              </a:ext>
            </a:extLst>
          </p:cNvPr>
          <p:cNvCxnSpPr>
            <a:cxnSpLocks/>
          </p:cNvCxnSpPr>
          <p:nvPr userDrawn="1"/>
        </p:nvCxnSpPr>
        <p:spPr>
          <a:xfrm>
            <a:off x="4297224" y="4142551"/>
            <a:ext cx="3597553" cy="8209"/>
          </a:xfrm>
          <a:prstGeom prst="line">
            <a:avLst/>
          </a:prstGeom>
          <a:ln w="12700">
            <a:solidFill>
              <a:srgbClr val="F979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123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ular_Portadilla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8708" y="132070"/>
            <a:ext cx="11904784" cy="660600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070"/>
            <a:ext cx="11904785" cy="6606001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914140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02D2C9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8C8618-647E-2045-995E-660AD790CFC6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02D2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24327-1B2D-7C43-8062-6D4DDF9423C5}"/>
              </a:ext>
            </a:extLst>
          </p:cNvPr>
          <p:cNvSpPr txBox="1"/>
          <p:nvPr userDrawn="1"/>
        </p:nvSpPr>
        <p:spPr>
          <a:xfrm>
            <a:off x="10330537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02D2C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331D9C-CC68-544A-8A13-6B1A99B0E9FB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02D2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Imagen 7">
            <a:extLst>
              <a:ext uri="{FF2B5EF4-FFF2-40B4-BE49-F238E27FC236}">
                <a16:creationId xmlns:a16="http://schemas.microsoft.com/office/drawing/2014/main" id="{095397AF-C099-F949-84EA-2B93A86BE5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383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2A338E90-6B6E-3E4E-940F-D8A3A6F1D152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2D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6FFC03EB-69E0-1D43-894A-AF1E28144186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4C885D64-20B0-4248-A95C-E481C2EDF9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6" name="Marcador de posición de texto 29">
            <a:extLst>
              <a:ext uri="{FF2B5EF4-FFF2-40B4-BE49-F238E27FC236}">
                <a16:creationId xmlns:a16="http://schemas.microsoft.com/office/drawing/2014/main" id="{487E393F-DBD4-CD41-B3A5-944FBF92FF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6969" y="401127"/>
            <a:ext cx="549143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02D2C9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COSTOS Y CONDICIONES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58759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045EA81A-F908-7142-9108-877D2CE30D1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A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01AF21D6-3D84-F744-9F45-FC90599061C2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D0AF3651-478C-9646-B887-F6439B497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86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045EA81A-F908-7142-9108-877D2CE30D1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A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6">
            <a:extLst>
              <a:ext uri="{FF2B5EF4-FFF2-40B4-BE49-F238E27FC236}">
                <a16:creationId xmlns:a16="http://schemas.microsoft.com/office/drawing/2014/main" id="{01AF21D6-3D84-F744-9F45-FC90599061C2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AB7BDC6-86AA-EC4C-8789-BA51D190DF7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008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AF82340-3418-004B-86D9-424108545979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00A3DC2D-12DD-8943-830C-E19AFA918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9510" y="401127"/>
            <a:ext cx="5136491" cy="478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008E88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EQUIPO DE TRABAJO</a:t>
            </a:r>
            <a:endParaRPr lang="es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CA114-3521-EA40-86C4-31B9091674B7}"/>
              </a:ext>
            </a:extLst>
          </p:cNvPr>
          <p:cNvSpPr txBox="1"/>
          <p:nvPr userDrawn="1"/>
        </p:nvSpPr>
        <p:spPr>
          <a:xfrm>
            <a:off x="126513" y="226098"/>
            <a:ext cx="107363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spc="-300" dirty="0">
                <a:solidFill>
                  <a:srgbClr val="008E8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DDEFA-8569-4B4A-8EF8-0AA476ABCDA8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008E8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E06A06D9-339F-594D-89E6-2C95610F1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318FA2-EB70-694A-9465-0F5F4679DD3A}"/>
              </a:ext>
            </a:extLst>
          </p:cNvPr>
          <p:cNvSpPr/>
          <p:nvPr userDrawn="1"/>
        </p:nvSpPr>
        <p:spPr>
          <a:xfrm>
            <a:off x="5401001" y="397174"/>
            <a:ext cx="4600250" cy="427289"/>
          </a:xfrm>
          <a:prstGeom prst="rect">
            <a:avLst/>
          </a:prstGeom>
          <a:solidFill>
            <a:srgbClr val="008E8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38261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Equipo_Trabaj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007009-6576-BB4B-B381-990C66D14EE6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14588D9-D632-3A42-A17E-C10FBDC20137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9B45AD7-D21E-AD49-8E41-23B68FDF4F49}"/>
              </a:ext>
            </a:extLst>
          </p:cNvPr>
          <p:cNvSpPr/>
          <p:nvPr userDrawn="1"/>
        </p:nvSpPr>
        <p:spPr>
          <a:xfrm>
            <a:off x="1927159" y="1465234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44" name="Marcador de contenido 13">
            <a:extLst>
              <a:ext uri="{FF2B5EF4-FFF2-40B4-BE49-F238E27FC236}">
                <a16:creationId xmlns:a16="http://schemas.microsoft.com/office/drawing/2014/main" id="{17A64F6E-9067-804A-89F6-2A7AA098EB8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805414" y="2010237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45" name="Marcador de contenido 13">
            <a:extLst>
              <a:ext uri="{FF2B5EF4-FFF2-40B4-BE49-F238E27FC236}">
                <a16:creationId xmlns:a16="http://schemas.microsoft.com/office/drawing/2014/main" id="{A27D2D33-8AF3-144F-B99A-1C7F4CB49B8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805414" y="2328008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75BEA8E-0BD0-414E-B1A4-A5927AA385FE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395884"/>
            <a:ext cx="0" cy="4066232"/>
          </a:xfrm>
          <a:prstGeom prst="line">
            <a:avLst/>
          </a:prstGeom>
          <a:ln w="6350">
            <a:solidFill>
              <a:srgbClr val="9E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arcador de contenido 13">
            <a:extLst>
              <a:ext uri="{FF2B5EF4-FFF2-40B4-BE49-F238E27FC236}">
                <a16:creationId xmlns:a16="http://schemas.microsoft.com/office/drawing/2014/main" id="{876E0D7B-4EF9-194A-BB62-ECE67E914C4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528021" y="2010237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56" name="Marcador de contenido 13">
            <a:extLst>
              <a:ext uri="{FF2B5EF4-FFF2-40B4-BE49-F238E27FC236}">
                <a16:creationId xmlns:a16="http://schemas.microsoft.com/office/drawing/2014/main" id="{D6D3B7DB-C7AE-424D-B622-3C0D1B5408B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528021" y="2328008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57" name="Marcador de contenido 13">
            <a:extLst>
              <a:ext uri="{FF2B5EF4-FFF2-40B4-BE49-F238E27FC236}">
                <a16:creationId xmlns:a16="http://schemas.microsoft.com/office/drawing/2014/main" id="{6F28CCF7-AA64-6243-B073-08DC0EBEE55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805414" y="4220286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59" name="Marcador de contenido 13">
            <a:extLst>
              <a:ext uri="{FF2B5EF4-FFF2-40B4-BE49-F238E27FC236}">
                <a16:creationId xmlns:a16="http://schemas.microsoft.com/office/drawing/2014/main" id="{487B770E-B93B-BE40-A4B3-2969CC25D5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805414" y="4538057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60" name="Marcador de contenido 13">
            <a:extLst>
              <a:ext uri="{FF2B5EF4-FFF2-40B4-BE49-F238E27FC236}">
                <a16:creationId xmlns:a16="http://schemas.microsoft.com/office/drawing/2014/main" id="{6C743C9D-4AA5-1E4E-8E7E-EA0AC0DE8E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528021" y="4220286"/>
            <a:ext cx="1735415" cy="321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FD9783"/>
                </a:solidFill>
                <a:latin typeface="Arial Regular"/>
                <a:ea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Nombre Apellido</a:t>
            </a:r>
            <a:endParaRPr lang="es-CL" dirty="0"/>
          </a:p>
        </p:txBody>
      </p:sp>
      <p:sp>
        <p:nvSpPr>
          <p:cNvPr id="61" name="Marcador de contenido 13">
            <a:extLst>
              <a:ext uri="{FF2B5EF4-FFF2-40B4-BE49-F238E27FC236}">
                <a16:creationId xmlns:a16="http://schemas.microsoft.com/office/drawing/2014/main" id="{0F5CDFC2-90AF-8E4C-8EDE-45A9BA8E25C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528021" y="4538057"/>
            <a:ext cx="1735415" cy="2708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Cargo Nombre</a:t>
            </a:r>
            <a:endParaRPr lang="es-CL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103B57B7-3A0B-154C-9632-7740FD0B0FB0}"/>
              </a:ext>
            </a:extLst>
          </p:cNvPr>
          <p:cNvSpPr txBox="1"/>
          <p:nvPr userDrawn="1"/>
        </p:nvSpPr>
        <p:spPr>
          <a:xfrm>
            <a:off x="401343" y="386306"/>
            <a:ext cx="3726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0" dirty="0">
                <a:solidFill>
                  <a:schemeClr val="bg1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Equipo de Trabajo</a:t>
            </a:r>
            <a:endParaRPr lang="es-CL" sz="2800" b="1" i="0" dirty="0">
              <a:solidFill>
                <a:schemeClr val="bg1"/>
              </a:solidFill>
              <a:latin typeface="Arial Black" panose="020B0604020202020204" pitchFamily="34" charset="0"/>
              <a:ea typeface="Roboto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3DB0CEA9-1764-BC42-B92E-C5031B1EBE20}"/>
              </a:ext>
            </a:extLst>
          </p:cNvPr>
          <p:cNvSpPr/>
          <p:nvPr userDrawn="1"/>
        </p:nvSpPr>
        <p:spPr>
          <a:xfrm>
            <a:off x="6651172" y="1465234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CFCF056-E310-F445-AD9B-460B6AD0D494}"/>
              </a:ext>
            </a:extLst>
          </p:cNvPr>
          <p:cNvSpPr/>
          <p:nvPr userDrawn="1"/>
        </p:nvSpPr>
        <p:spPr>
          <a:xfrm>
            <a:off x="1927159" y="3719442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370034B6-D55B-9348-BD68-FF08480F2F3E}"/>
              </a:ext>
            </a:extLst>
          </p:cNvPr>
          <p:cNvSpPr/>
          <p:nvPr userDrawn="1"/>
        </p:nvSpPr>
        <p:spPr>
          <a:xfrm>
            <a:off x="6651172" y="3719442"/>
            <a:ext cx="1602000" cy="1602000"/>
          </a:xfrm>
          <a:prstGeom prst="ellipse">
            <a:avLst/>
          </a:prstGeom>
          <a:noFill/>
          <a:ln w="25400">
            <a:solidFill>
              <a:srgbClr val="9E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b="0" i="0" dirty="0">
              <a:solidFill>
                <a:srgbClr val="FD9783"/>
              </a:solidFill>
              <a:highlight>
                <a:srgbClr val="9ED9EF"/>
              </a:highlight>
              <a:latin typeface="Arial Regular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84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lar_Título_tex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3" name="Marcador de contenido 13">
            <a:extLst>
              <a:ext uri="{FF2B5EF4-FFF2-40B4-BE49-F238E27FC236}">
                <a16:creationId xmlns:a16="http://schemas.microsoft.com/office/drawing/2014/main" id="{D3826E28-FEC3-2E47-BB3B-927E9166BDC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49840" y="399013"/>
            <a:ext cx="2244725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5B5B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  <a:endParaRPr lang="es-CL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07FAA6E-E766-5249-A11C-A3C7B3DE6899}"/>
              </a:ext>
            </a:extLst>
          </p:cNvPr>
          <p:cNvSpPr/>
          <p:nvPr userDrawn="1"/>
        </p:nvSpPr>
        <p:spPr>
          <a:xfrm>
            <a:off x="3953021" y="397174"/>
            <a:ext cx="5809957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EC1CB39-69C1-574C-91D1-1301D6F1EBD8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4041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71BFA59A-881C-134D-B22A-8200A02A6E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E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39A53-3F2B-A945-9672-B97F5BD9057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6878D-C489-6240-A618-AC2FC2497CC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55776-3D47-6043-AEDC-4F782DDFF00E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B084D5C8-399A-BA4B-8C56-161D23622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2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posición de texto 29">
            <a:extLst>
              <a:ext uri="{FF2B5EF4-FFF2-40B4-BE49-F238E27FC236}">
                <a16:creationId xmlns:a16="http://schemas.microsoft.com/office/drawing/2014/main" id="{71BFA59A-881C-134D-B22A-8200A02A6E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858721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E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39A53-3F2B-A945-9672-B97F5BD9057C}"/>
              </a:ext>
            </a:extLst>
          </p:cNvPr>
          <p:cNvSpPr/>
          <p:nvPr userDrawn="1"/>
        </p:nvSpPr>
        <p:spPr>
          <a:xfrm>
            <a:off x="5763491" y="1627289"/>
            <a:ext cx="6428509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6878D-C489-6240-A618-AC2FC2497CC5}"/>
              </a:ext>
            </a:extLst>
          </p:cNvPr>
          <p:cNvSpPr/>
          <p:nvPr userDrawn="1"/>
        </p:nvSpPr>
        <p:spPr>
          <a:xfrm>
            <a:off x="1" y="1627289"/>
            <a:ext cx="526968" cy="2013438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55776-3D47-6043-AEDC-4F782DDFF00E}"/>
              </a:ext>
            </a:extLst>
          </p:cNvPr>
          <p:cNvSpPr txBox="1"/>
          <p:nvPr userDrawn="1"/>
        </p:nvSpPr>
        <p:spPr>
          <a:xfrm>
            <a:off x="10475283" y="-94561"/>
            <a:ext cx="913901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4400" b="1" i="0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B084D5C8-399A-BA4B-8C56-161D23622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184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289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Título_tex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9DD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>
              <a:solidFill>
                <a:prstClr val="black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0" name="Marcador de posición de texto 29">
            <a:extLst>
              <a:ext uri="{FF2B5EF4-FFF2-40B4-BE49-F238E27FC236}">
                <a16:creationId xmlns:a16="http://schemas.microsoft.com/office/drawing/2014/main" id="{25874040-D209-EF40-A197-EFC23DA494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6969" y="401127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9DD6ED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ALCANCE</a:t>
            </a:r>
            <a:endParaRPr lang="es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8AF63-591A-CC4D-ADDB-383F2A045417}"/>
              </a:ext>
            </a:extLst>
          </p:cNvPr>
          <p:cNvSpPr/>
          <p:nvPr userDrawn="1"/>
        </p:nvSpPr>
        <p:spPr>
          <a:xfrm>
            <a:off x="2904565" y="397174"/>
            <a:ext cx="7096686" cy="427289"/>
          </a:xfrm>
          <a:prstGeom prst="rect">
            <a:avLst/>
          </a:prstGeom>
          <a:solidFill>
            <a:srgbClr val="9DD6E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CB242-AB41-E140-887B-FCB78B3B3ACD}"/>
              </a:ext>
            </a:extLst>
          </p:cNvPr>
          <p:cNvSpPr txBox="1"/>
          <p:nvPr userDrawn="1"/>
        </p:nvSpPr>
        <p:spPr>
          <a:xfrm>
            <a:off x="121866" y="226098"/>
            <a:ext cx="9139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dirty="0">
                <a:solidFill>
                  <a:srgbClr val="9DD6E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860E8-614F-834B-A8DA-F0C7D5D6F2E4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9DD6E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7">
            <a:extLst>
              <a:ext uri="{FF2B5EF4-FFF2-40B4-BE49-F238E27FC236}">
                <a16:creationId xmlns:a16="http://schemas.microsoft.com/office/drawing/2014/main" id="{5E1AC2A5-EEA9-CB45-81FE-BC8C18A0F3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13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_indic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1D5F41C-1DE8-F841-9414-DAF739AEF177}"/>
              </a:ext>
            </a:extLst>
          </p:cNvPr>
          <p:cNvSpPr/>
          <p:nvPr userDrawn="1"/>
        </p:nvSpPr>
        <p:spPr>
          <a:xfrm>
            <a:off x="0" y="6708808"/>
            <a:ext cx="4013735" cy="158817"/>
          </a:xfrm>
          <a:prstGeom prst="rect">
            <a:avLst/>
          </a:prstGeom>
          <a:solidFill>
            <a:srgbClr val="F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4013736" y="6708808"/>
            <a:ext cx="4186988" cy="163630"/>
          </a:xfrm>
          <a:prstGeom prst="rect">
            <a:avLst/>
          </a:prstGeom>
          <a:solidFill>
            <a:srgbClr val="9ED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1C23B0E-8E77-9E4A-891A-EA5BC4605AC3}"/>
              </a:ext>
            </a:extLst>
          </p:cNvPr>
          <p:cNvSpPr/>
          <p:nvPr userDrawn="1"/>
        </p:nvSpPr>
        <p:spPr>
          <a:xfrm>
            <a:off x="8171848" y="6708808"/>
            <a:ext cx="4020152" cy="15881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2470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ular_Título_text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texto 29">
            <a:extLst>
              <a:ext uri="{FF2B5EF4-FFF2-40B4-BE49-F238E27FC236}">
                <a16:creationId xmlns:a16="http://schemas.microsoft.com/office/drawing/2014/main" id="{CCA44F31-6B71-8849-BB53-0F802B341A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6969" y="401127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69B9D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MARCO CONCEPTUAL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3A4FE-9495-A14D-AB5C-DB3860BFC07A}"/>
              </a:ext>
            </a:extLst>
          </p:cNvPr>
          <p:cNvSpPr/>
          <p:nvPr userDrawn="1"/>
        </p:nvSpPr>
        <p:spPr>
          <a:xfrm>
            <a:off x="5298141" y="397174"/>
            <a:ext cx="4703110" cy="427289"/>
          </a:xfrm>
          <a:prstGeom prst="rect">
            <a:avLst/>
          </a:prstGeom>
          <a:solidFill>
            <a:srgbClr val="69B9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942C4-23F2-114C-8E73-FA9D3E5C38DB}"/>
              </a:ext>
            </a:extLst>
          </p:cNvPr>
          <p:cNvSpPr txBox="1"/>
          <p:nvPr userDrawn="1"/>
        </p:nvSpPr>
        <p:spPr>
          <a:xfrm>
            <a:off x="88413" y="226098"/>
            <a:ext cx="9139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dirty="0">
                <a:solidFill>
                  <a:srgbClr val="69B9D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16AC6-890B-6343-9C5B-43CE70C9039A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7183B80A-3700-5341-B5F1-3C276E71E9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852" y="325252"/>
            <a:ext cx="1697606" cy="571133"/>
          </a:xfrm>
          <a:prstGeom prst="rect">
            <a:avLst/>
          </a:prstGeom>
        </p:spPr>
      </p:pic>
      <p:sp>
        <p:nvSpPr>
          <p:cNvPr id="12" name="Rectángulo 21">
            <a:extLst>
              <a:ext uri="{FF2B5EF4-FFF2-40B4-BE49-F238E27FC236}">
                <a16:creationId xmlns:a16="http://schemas.microsoft.com/office/drawing/2014/main" id="{01272CDD-9FB7-B542-8CCC-598A10197CA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67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  <p:sp>
        <p:nvSpPr>
          <p:cNvPr id="14" name="Rectángulo 19">
            <a:extLst>
              <a:ext uri="{FF2B5EF4-FFF2-40B4-BE49-F238E27FC236}">
                <a16:creationId xmlns:a16="http://schemas.microsoft.com/office/drawing/2014/main" id="{2EEBF0D8-2C2E-6943-AF28-5EE8FA6E52EF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35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Contra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E87C20-6637-5F42-8AEF-AB3BE6C59D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7051" y="3054351"/>
            <a:ext cx="3517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66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784955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69B9D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784956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969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Portadill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"/>
          <a:stretch/>
        </p:blipFill>
        <p:spPr>
          <a:xfrm>
            <a:off x="137501" y="132071"/>
            <a:ext cx="11895991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28707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28707" y="132071"/>
            <a:ext cx="5947996" cy="6606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627289"/>
            <a:ext cx="4784955" cy="1942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002060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A670C53-920E-A146-8466-27E8AFC55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514" y="3640727"/>
            <a:ext cx="4784956" cy="17665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160900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lar_Título_tex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D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11C324E6-2CA9-4A4D-BC4A-5478700651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011" y="369781"/>
            <a:ext cx="7364462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0322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2137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A1DA00-6F78-7048-92B0-7D1E4CBB90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6205F4-8854-8F42-8B4C-1D507832316D}"/>
              </a:ext>
            </a:extLst>
          </p:cNvPr>
          <p:cNvSpPr/>
          <p:nvPr userDrawn="1"/>
        </p:nvSpPr>
        <p:spPr>
          <a:xfrm>
            <a:off x="-1" y="3399183"/>
            <a:ext cx="6142383" cy="3458816"/>
          </a:xfrm>
          <a:prstGeom prst="corner">
            <a:avLst>
              <a:gd name="adj1" fmla="val 3548"/>
              <a:gd name="adj2" fmla="val 3912"/>
            </a:avLst>
          </a:prstGeom>
          <a:solidFill>
            <a:srgbClr val="122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2448A5D2-9E5C-A447-B13D-188A916E5CD5}"/>
              </a:ext>
            </a:extLst>
          </p:cNvPr>
          <p:cNvSpPr/>
          <p:nvPr userDrawn="1"/>
        </p:nvSpPr>
        <p:spPr>
          <a:xfrm flipH="1" flipV="1">
            <a:off x="6049617" y="0"/>
            <a:ext cx="6142383" cy="3458816"/>
          </a:xfrm>
          <a:prstGeom prst="corner">
            <a:avLst>
              <a:gd name="adj1" fmla="val 3549"/>
              <a:gd name="adj2" fmla="val 3169"/>
            </a:avLst>
          </a:prstGeom>
          <a:solidFill>
            <a:srgbClr val="EA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45">
            <a:extLst>
              <a:ext uri="{FF2B5EF4-FFF2-40B4-BE49-F238E27FC236}">
                <a16:creationId xmlns:a16="http://schemas.microsoft.com/office/drawing/2014/main" id="{1C1846A7-6691-9E49-8939-7E2917F2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37" y="268384"/>
            <a:ext cx="1673435" cy="5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34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C3F516-D2DB-4C10-A209-6BA1A522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3C35-2A9B-4233-9721-72AAC48F1B4D}" type="datetimeFigureOut">
              <a:rPr lang="es-MX" smtClean="0"/>
              <a:t>06/03/2020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2991D2-B315-4963-AA9F-28429128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30B8E0-D262-410A-B20C-DB5388B2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669D-D434-4EF6-8DAA-A9C1CE675AF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704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Portadilla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3">
            <a:extLst>
              <a:ext uri="{FF2B5EF4-FFF2-40B4-BE49-F238E27FC236}">
                <a16:creationId xmlns:a16="http://schemas.microsoft.com/office/drawing/2014/main" id="{9AB08199-DA15-F34A-855A-1521270D4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37500" y="131881"/>
            <a:ext cx="11905200" cy="660638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77E0D12-07EF-4F4A-A837-5D021552157A}"/>
              </a:ext>
            </a:extLst>
          </p:cNvPr>
          <p:cNvSpPr/>
          <p:nvPr userDrawn="1"/>
        </p:nvSpPr>
        <p:spPr>
          <a:xfrm>
            <a:off x="137915" y="132261"/>
            <a:ext cx="11904785" cy="6606000"/>
          </a:xfrm>
          <a:prstGeom prst="rect">
            <a:avLst/>
          </a:prstGeom>
          <a:solidFill>
            <a:srgbClr val="161C4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93EB89-431B-4447-8A90-CB0143C21358}"/>
              </a:ext>
            </a:extLst>
          </p:cNvPr>
          <p:cNvSpPr/>
          <p:nvPr userDrawn="1"/>
        </p:nvSpPr>
        <p:spPr>
          <a:xfrm>
            <a:off x="137501" y="131881"/>
            <a:ext cx="5947996" cy="660638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Marcador de posición de texto 29">
            <a:extLst>
              <a:ext uri="{FF2B5EF4-FFF2-40B4-BE49-F238E27FC236}">
                <a16:creationId xmlns:a16="http://schemas.microsoft.com/office/drawing/2014/main" id="{1DA4257C-A164-4CBC-8A9B-A000BBE72C91}"/>
              </a:ext>
            </a:extLst>
          </p:cNvPr>
          <p:cNvSpPr txBox="1">
            <a:spLocks/>
          </p:cNvSpPr>
          <p:nvPr userDrawn="1"/>
        </p:nvSpPr>
        <p:spPr>
          <a:xfrm>
            <a:off x="790422" y="412278"/>
            <a:ext cx="4858721" cy="4272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D9783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CONTEXTO</a:t>
            </a:r>
            <a:endParaRPr lang="es-CL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85002FD-3455-4DF1-A1E1-10CBC663DCEA}"/>
              </a:ext>
            </a:extLst>
          </p:cNvPr>
          <p:cNvSpPr/>
          <p:nvPr userDrawn="1"/>
        </p:nvSpPr>
        <p:spPr>
          <a:xfrm>
            <a:off x="3213846" y="397174"/>
            <a:ext cx="8828853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E156DD5-224A-4DF6-A98A-8FD2247D3235}"/>
              </a:ext>
            </a:extLst>
          </p:cNvPr>
          <p:cNvSpPr txBox="1"/>
          <p:nvPr userDrawn="1"/>
        </p:nvSpPr>
        <p:spPr>
          <a:xfrm>
            <a:off x="144168" y="226098"/>
            <a:ext cx="9139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4400" b="1" i="0" dirty="0">
                <a:solidFill>
                  <a:srgbClr val="FD978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4D7A2A9-791E-4D73-A911-C73EF79A3A01}"/>
              </a:ext>
            </a:extLst>
          </p:cNvPr>
          <p:cNvSpPr/>
          <p:nvPr userDrawn="1"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" name="Imagen 7">
            <a:extLst>
              <a:ext uri="{FF2B5EF4-FFF2-40B4-BE49-F238E27FC236}">
                <a16:creationId xmlns:a16="http://schemas.microsoft.com/office/drawing/2014/main" id="{FE91738D-D094-4D72-82DB-D9F893016C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14" y="5882605"/>
            <a:ext cx="1697606" cy="5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_Título_text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41326A-3C9B-6B49-9ACC-7EEB77CA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273" y="356133"/>
            <a:ext cx="1697606" cy="57113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D2A5D5F-2362-AE47-8256-59D6A0391B50}"/>
              </a:ext>
            </a:extLst>
          </p:cNvPr>
          <p:cNvSpPr/>
          <p:nvPr userDrawn="1"/>
        </p:nvSpPr>
        <p:spPr>
          <a:xfrm>
            <a:off x="0" y="6708716"/>
            <a:ext cx="12192000" cy="149284"/>
          </a:xfrm>
          <a:prstGeom prst="rect">
            <a:avLst/>
          </a:prstGeom>
          <a:solidFill>
            <a:srgbClr val="FF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9D1E6-D04F-114E-A372-CC722DA16C99}"/>
              </a:ext>
            </a:extLst>
          </p:cNvPr>
          <p:cNvSpPr txBox="1"/>
          <p:nvPr userDrawn="1"/>
        </p:nvSpPr>
        <p:spPr>
          <a:xfrm>
            <a:off x="13831503" y="366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E206046-F085-8543-A0A9-D87FE454C2E0}"/>
              </a:ext>
            </a:extLst>
          </p:cNvPr>
          <p:cNvSpPr/>
          <p:nvPr userDrawn="1"/>
        </p:nvSpPr>
        <p:spPr>
          <a:xfrm>
            <a:off x="6096001" y="6708716"/>
            <a:ext cx="6096000" cy="1492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11C324E6-2CA9-4A4D-BC4A-5478700651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9629" y="382094"/>
            <a:ext cx="8072541" cy="545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800" b="1" i="0">
                <a:solidFill>
                  <a:srgbClr val="FF6C6C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s-ES" dirty="0"/>
              <a:t>OBJETIVOS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6558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86F00F-3BCD-4F38-ABFD-B0DBA9C0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E534B0-BB84-469C-840D-06E3496C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429BA9-749F-48B5-BCB5-B3E3CDBD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3C35-2A9B-4233-9721-72AAC48F1B4D}" type="datetimeFigureOut">
              <a:rPr lang="es-MX" smtClean="0"/>
              <a:t>06/03/2020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D4220-F139-4DB6-B57A-75F8C4F17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59026-1ECA-4420-8480-04D7ACA2B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669D-D434-4EF6-8DAA-A9C1CE675AF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679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1" r:id="rId18"/>
    <p:sldLayoutId id="2147483713" r:id="rId19"/>
    <p:sldLayoutId id="2147483778" r:id="rId20"/>
    <p:sldLayoutId id="2147483723" r:id="rId21"/>
    <p:sldLayoutId id="2147483724" r:id="rId22"/>
    <p:sldLayoutId id="2147483726" r:id="rId23"/>
    <p:sldLayoutId id="2147483727" r:id="rId24"/>
    <p:sldLayoutId id="2147483728" r:id="rId25"/>
    <p:sldLayoutId id="2147483731" r:id="rId26"/>
    <p:sldLayoutId id="2147483732" r:id="rId27"/>
    <p:sldLayoutId id="2147483779" r:id="rId28"/>
    <p:sldLayoutId id="2147483737" r:id="rId29"/>
    <p:sldLayoutId id="2147483733" r:id="rId30"/>
    <p:sldLayoutId id="2147483734" r:id="rId31"/>
    <p:sldLayoutId id="2147483735" r:id="rId32"/>
    <p:sldLayoutId id="2147483777" r:id="rId33"/>
    <p:sldLayoutId id="2147483665" r:id="rId34"/>
    <p:sldLayoutId id="2147483663" r:id="rId35"/>
    <p:sldLayoutId id="2147483664" r:id="rId36"/>
    <p:sldLayoutId id="2147483687" r:id="rId37"/>
    <p:sldLayoutId id="2147483736" r:id="rId38"/>
    <p:sldLayoutId id="2147483738" r:id="rId39"/>
    <p:sldLayoutId id="2147483776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86F00F-3BCD-4F38-ABFD-B0DBA9C0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E534B0-BB84-469C-840D-06E3496C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429BA9-749F-48B5-BCB5-B3E3CDBD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3C35-2A9B-4233-9721-72AAC48F1B4D}" type="datetimeFigureOut">
              <a:rPr lang="es-MX" smtClean="0"/>
              <a:t>06/03/2020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D4220-F139-4DB6-B57A-75F8C4F17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59026-1ECA-4420-8480-04D7ACA2B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669D-D434-4EF6-8DAA-A9C1CE675AF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692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86F00F-3BCD-4F38-ABFD-B0DBA9C0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E534B0-BB84-469C-840D-06E3496C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429BA9-749F-48B5-BCB5-B3E3CDBD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3C35-2A9B-4233-9721-72AAC48F1B4D}" type="datetimeFigureOut">
              <a:rPr lang="es-MX" smtClean="0"/>
              <a:t>06/03/2020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D4220-F139-4DB6-B57A-75F8C4F17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59026-1ECA-4420-8480-04D7ACA2B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669D-D434-4EF6-8DAA-A9C1CE675AF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057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5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hart" Target="../charts/chart6.xml"/><Relationship Id="rId9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chart" Target="../charts/chart10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2.xml"/><Relationship Id="rId5" Type="http://schemas.openxmlformats.org/officeDocument/2006/relationships/image" Target="../media/image24.png"/><Relationship Id="rId4" Type="http://schemas.openxmlformats.org/officeDocument/2006/relationships/chart" Target="../charts/chart11.xml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chart" Target="../charts/chart15.xml"/><Relationship Id="rId7" Type="http://schemas.openxmlformats.org/officeDocument/2006/relationships/chart" Target="../charts/chart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hart" Target="../charts/chart16.xml"/><Relationship Id="rId9" Type="http://schemas.openxmlformats.org/officeDocument/2006/relationships/chart" Target="../charts/char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4.xml"/><Relationship Id="rId3" Type="http://schemas.openxmlformats.org/officeDocument/2006/relationships/chart" Target="../charts/chart20.xml"/><Relationship Id="rId7" Type="http://schemas.openxmlformats.org/officeDocument/2006/relationships/chart" Target="../charts/chart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22.xml"/><Relationship Id="rId5" Type="http://schemas.openxmlformats.org/officeDocument/2006/relationships/image" Target="../media/image23.png"/><Relationship Id="rId4" Type="http://schemas.openxmlformats.org/officeDocument/2006/relationships/chart" Target="../charts/chart21.xml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3" Type="http://schemas.openxmlformats.org/officeDocument/2006/relationships/chart" Target="../charts/chart25.xml"/><Relationship Id="rId7" Type="http://schemas.openxmlformats.org/officeDocument/2006/relationships/chart" Target="../charts/chart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hart" Target="../charts/chart26.xml"/><Relationship Id="rId9" Type="http://schemas.openxmlformats.org/officeDocument/2006/relationships/chart" Target="../charts/char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3" Type="http://schemas.openxmlformats.org/officeDocument/2006/relationships/chart" Target="../charts/chart30.xml"/><Relationship Id="rId7" Type="http://schemas.openxmlformats.org/officeDocument/2006/relationships/chart" Target="../charts/chart3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32.xml"/><Relationship Id="rId5" Type="http://schemas.openxmlformats.org/officeDocument/2006/relationships/image" Target="../media/image23.png"/><Relationship Id="rId4" Type="http://schemas.openxmlformats.org/officeDocument/2006/relationships/chart" Target="../charts/chart31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microsoft.com/office/2007/relationships/hdphoto" Target="../media/hdphoto2.wdp"/><Relationship Id="rId7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tiff"/><Relationship Id="rId4" Type="http://schemas.openxmlformats.org/officeDocument/2006/relationships/image" Target="../media/image14.png"/><Relationship Id="rId9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99EBB-F3AA-1B49-9008-8C5A2AA940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164DFB-FFD3-DB4E-B1D1-A1EBB6D787C0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161C4C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Marcador de posición de texto 7">
            <a:extLst>
              <a:ext uri="{FF2B5EF4-FFF2-40B4-BE49-F238E27FC236}">
                <a16:creationId xmlns:a16="http://schemas.microsoft.com/office/drawing/2014/main" id="{74075576-0B00-1148-A591-6E3619C7796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32185" y="3105552"/>
            <a:ext cx="8199231" cy="13884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CL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INFORME MEDICIÓN ENGAGEMENT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CL" sz="3900" dirty="0">
                <a:solidFill>
                  <a:schemeClr val="bg1"/>
                </a:solidFill>
                <a:latin typeface="+mj-lt"/>
              </a:rPr>
              <a:t>Centro Colombo Americano</a:t>
            </a:r>
            <a:endParaRPr lang="es-CL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75DB8E2B-CE0C-3B4F-8E02-8335FC630D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542"/>
          <a:stretch/>
        </p:blipFill>
        <p:spPr>
          <a:xfrm>
            <a:off x="8654867" y="564101"/>
            <a:ext cx="1027449" cy="922812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559AB759-EB9D-8B45-B4DB-DA2E57B255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8"/>
          <a:stretch/>
        </p:blipFill>
        <p:spPr>
          <a:xfrm>
            <a:off x="-1430695" y="1711213"/>
            <a:ext cx="5262880" cy="5146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828AAB-E5E4-1143-A021-B04968945243}"/>
              </a:ext>
            </a:extLst>
          </p:cNvPr>
          <p:cNvSpPr/>
          <p:nvPr/>
        </p:nvSpPr>
        <p:spPr>
          <a:xfrm>
            <a:off x="3957393" y="4730044"/>
            <a:ext cx="7548087" cy="3077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r>
              <a:rPr lang="es-CL" sz="1400" dirty="0">
                <a:solidFill>
                  <a:srgbClr val="161C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Febrero 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6622E6-B525-2F47-AAEC-9C3EDC08F422}"/>
              </a:ext>
            </a:extLst>
          </p:cNvPr>
          <p:cNvCxnSpPr/>
          <p:nvPr/>
        </p:nvCxnSpPr>
        <p:spPr>
          <a:xfrm>
            <a:off x="3939063" y="4399585"/>
            <a:ext cx="75480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">
            <a:extLst>
              <a:ext uri="{FF2B5EF4-FFF2-40B4-BE49-F238E27FC236}">
                <a16:creationId xmlns:a16="http://schemas.microsoft.com/office/drawing/2014/main" id="{4DBF2CD6-88CF-254D-AB92-2E20849D5C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82"/>
          <a:stretch/>
        </p:blipFill>
        <p:spPr>
          <a:xfrm>
            <a:off x="9741310" y="455967"/>
            <a:ext cx="1678596" cy="10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texto 1">
            <a:extLst>
              <a:ext uri="{FF2B5EF4-FFF2-40B4-BE49-F238E27FC236}">
                <a16:creationId xmlns:a16="http://schemas.microsoft.com/office/drawing/2014/main" id="{52229536-4686-8A47-9898-8EFA122CBFC4}"/>
              </a:ext>
            </a:extLst>
          </p:cNvPr>
          <p:cNvSpPr txBox="1">
            <a:spLocks/>
          </p:cNvSpPr>
          <p:nvPr/>
        </p:nvSpPr>
        <p:spPr>
          <a:xfrm>
            <a:off x="737035" y="883473"/>
            <a:ext cx="7310438" cy="546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s-CL" sz="2300" b="1" dirty="0">
              <a:solidFill>
                <a:srgbClr val="171D4C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425FD1C9-67B7-154D-8B06-9C64C752BE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4831" y="382094"/>
            <a:ext cx="8072541" cy="545172"/>
          </a:xfrm>
        </p:spPr>
        <p:txBody>
          <a:bodyPr/>
          <a:lstStyle/>
          <a:p>
            <a:r>
              <a:rPr lang="es-ES" dirty="0"/>
              <a:t>¿QUÉ ES EL AGOTAMIENTO?</a:t>
            </a:r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F50CF50F-31FF-6F4E-B8F8-594EA7ED3DE9}"/>
              </a:ext>
            </a:extLst>
          </p:cNvPr>
          <p:cNvSpPr/>
          <p:nvPr/>
        </p:nvSpPr>
        <p:spPr>
          <a:xfrm>
            <a:off x="381717" y="1445802"/>
            <a:ext cx="5523084" cy="1092399"/>
          </a:xfrm>
          <a:prstGeom prst="homePlate">
            <a:avLst>
              <a:gd name="adj" fmla="val 26344"/>
            </a:avLst>
          </a:prstGeom>
          <a:solidFill>
            <a:srgbClr val="E46565">
              <a:alpha val="60000"/>
            </a:srgbClr>
          </a:solidFill>
        </p:spPr>
        <p:txBody>
          <a:bodyPr wrap="square" anchor="ctr">
            <a:noAutofit/>
          </a:bodyPr>
          <a:lstStyle/>
          <a:p>
            <a:r>
              <a:rPr lang="es-CL" sz="2000" b="1" dirty="0">
                <a:ln w="0"/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contrapuesto al engagement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9065847-C4C7-489A-85DD-02F767812534}"/>
              </a:ext>
            </a:extLst>
          </p:cNvPr>
          <p:cNvSpPr/>
          <p:nvPr/>
        </p:nvSpPr>
        <p:spPr>
          <a:xfrm>
            <a:off x="6096000" y="397174"/>
            <a:ext cx="3666978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94AE787-733A-4B4C-B300-1F49B0F6098F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62768432-052B-499B-B5CE-86E57553D37B}"/>
              </a:ext>
            </a:extLst>
          </p:cNvPr>
          <p:cNvSpPr/>
          <p:nvPr/>
        </p:nvSpPr>
        <p:spPr>
          <a:xfrm>
            <a:off x="2588456" y="4117547"/>
            <a:ext cx="7135779" cy="905449"/>
          </a:xfrm>
          <a:prstGeom prst="homePlate">
            <a:avLst>
              <a:gd name="adj" fmla="val 34518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b="1" dirty="0">
                <a:ln w="0"/>
                <a:solidFill>
                  <a:schemeClr val="bg1"/>
                </a:solidFill>
                <a:latin typeface="Arial Black" panose="020B0604020202020204" pitchFamily="34" charset="0"/>
              </a:rPr>
              <a:t>Estado alto de desgaste que caracteriza a aquellas personas que aún disponen de energía, pero que están en vías de llegar a estados extremos de agotamiento. </a:t>
            </a:r>
          </a:p>
        </p:txBody>
      </p:sp>
      <p:sp>
        <p:nvSpPr>
          <p:cNvPr id="27" name="Flecha: pentágono 26">
            <a:extLst>
              <a:ext uri="{FF2B5EF4-FFF2-40B4-BE49-F238E27FC236}">
                <a16:creationId xmlns:a16="http://schemas.microsoft.com/office/drawing/2014/main" id="{F940204E-82AE-4016-B6B4-9C4254B7CCEF}"/>
              </a:ext>
            </a:extLst>
          </p:cNvPr>
          <p:cNvSpPr/>
          <p:nvPr/>
        </p:nvSpPr>
        <p:spPr>
          <a:xfrm>
            <a:off x="2588455" y="5223125"/>
            <a:ext cx="9355015" cy="905449"/>
          </a:xfrm>
          <a:prstGeom prst="homePlate">
            <a:avLst>
              <a:gd name="adj" fmla="val 34518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b="1">
                <a:ln w="0"/>
                <a:solidFill>
                  <a:schemeClr val="bg1"/>
                </a:solidFill>
                <a:latin typeface="Arial Black" panose="020B0604020202020204" pitchFamily="34" charset="0"/>
              </a:rPr>
              <a:t>Estado extremo de desgaste, caracterizado por la sensación de fatiga de forma crónica y a un nivel extremo. Elemento clave para identificar personas con riesgo de Burnout.</a:t>
            </a:r>
            <a:endParaRPr lang="es-CL" sz="1600" i="1" dirty="0">
              <a:solidFill>
                <a:srgbClr val="002060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0" name="Pentagon 46">
            <a:extLst>
              <a:ext uri="{FF2B5EF4-FFF2-40B4-BE49-F238E27FC236}">
                <a16:creationId xmlns:a16="http://schemas.microsoft.com/office/drawing/2014/main" id="{B308CBE3-7E5A-4C41-99BD-6B370FD86616}"/>
              </a:ext>
            </a:extLst>
          </p:cNvPr>
          <p:cNvSpPr/>
          <p:nvPr/>
        </p:nvSpPr>
        <p:spPr>
          <a:xfrm>
            <a:off x="381717" y="2688813"/>
            <a:ext cx="8452794" cy="1092399"/>
          </a:xfrm>
          <a:prstGeom prst="homePlate">
            <a:avLst>
              <a:gd name="adj" fmla="val 26344"/>
            </a:avLst>
          </a:prstGeom>
          <a:solidFill>
            <a:srgbClr val="E46565">
              <a:alpha val="60000"/>
            </a:srgbClr>
          </a:solidFill>
        </p:spPr>
        <p:txBody>
          <a:bodyPr wrap="square" anchor="ctr">
            <a:noAutofit/>
          </a:bodyPr>
          <a:lstStyle/>
          <a:p>
            <a:r>
              <a:rPr lang="es-CL" sz="2000" dirty="0">
                <a:solidFill>
                  <a:schemeClr val="bg1"/>
                </a:solidFill>
                <a:latin typeface="Arial Black" panose="020B0A04020102020204" pitchFamily="34" charset="0"/>
                <a:ea typeface="Arial Narrow" charset="0"/>
                <a:cs typeface="Arial" panose="020B0604020202020204" pitchFamily="34" charset="0"/>
              </a:rPr>
              <a:t>S</a:t>
            </a:r>
            <a:r>
              <a:rPr lang="es-CL" sz="2000" b="1" dirty="0">
                <a:solidFill>
                  <a:schemeClr val="bg1"/>
                </a:solidFill>
                <a:latin typeface="Arial Black" panose="020B0A04020102020204" pitchFamily="34" charset="0"/>
                <a:ea typeface="Arial Narrow" charset="0"/>
                <a:cs typeface="Arial" panose="020B0604020202020204" pitchFamily="34" charset="0"/>
              </a:rPr>
              <a:t>ensación de desgaste y fatiga </a:t>
            </a:r>
            <a:r>
              <a:rPr lang="es-CL" sz="2000" dirty="0">
                <a:solidFill>
                  <a:schemeClr val="bg1"/>
                </a:solidFill>
                <a:latin typeface="Arial Black" panose="020B0A04020102020204" pitchFamily="34" charset="0"/>
                <a:ea typeface="Arial Narrow" charset="0"/>
                <a:cs typeface="Arial" panose="020B0604020202020204" pitchFamily="34" charset="0"/>
              </a:rPr>
              <a:t>que dificulta la activación en el trabajo y lograr niveles sostenidos de desempeño.</a:t>
            </a:r>
            <a:endParaRPr lang="es-CL" sz="2000" b="1" dirty="0">
              <a:ln w="0"/>
              <a:solidFill>
                <a:schemeClr val="bg1"/>
              </a:solidFill>
              <a:latin typeface="Arial Black" panose="020B0A040201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BC06684-92B2-4AD3-9145-90DBC0B781CD}"/>
              </a:ext>
            </a:extLst>
          </p:cNvPr>
          <p:cNvSpPr/>
          <p:nvPr/>
        </p:nvSpPr>
        <p:spPr>
          <a:xfrm>
            <a:off x="381717" y="4193191"/>
            <a:ext cx="2177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n w="0"/>
                <a:solidFill>
                  <a:srgbClr val="FF0000"/>
                </a:solidFill>
                <a:latin typeface="Arial Black" panose="020B0604020202020204" pitchFamily="34" charset="0"/>
              </a:rPr>
              <a:t>RIESGO DE </a:t>
            </a:r>
          </a:p>
          <a:p>
            <a:r>
              <a:rPr lang="es-MX" dirty="0">
                <a:ln w="0"/>
                <a:solidFill>
                  <a:srgbClr val="FF0000"/>
                </a:solidFill>
                <a:latin typeface="Arial Black" panose="020B0604020202020204" pitchFamily="34" charset="0"/>
              </a:rPr>
              <a:t>AGOTAMIENTO:</a:t>
            </a:r>
            <a:endParaRPr lang="es-CL" dirty="0">
              <a:ln w="0"/>
              <a:solidFill>
                <a:srgbClr val="FF0000"/>
              </a:solidFill>
              <a:latin typeface="Arial Black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D9C5CD-D5C9-48B9-A95B-A61876DBB1A1}"/>
              </a:ext>
            </a:extLst>
          </p:cNvPr>
          <p:cNvSpPr/>
          <p:nvPr/>
        </p:nvSpPr>
        <p:spPr>
          <a:xfrm>
            <a:off x="381717" y="5328196"/>
            <a:ext cx="220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n w="0"/>
                <a:solidFill>
                  <a:srgbClr val="FF0000"/>
                </a:solidFill>
                <a:latin typeface="Arial Black" panose="020B0604020202020204" pitchFamily="34" charset="0"/>
              </a:rPr>
              <a:t>TOTAL </a:t>
            </a:r>
          </a:p>
          <a:p>
            <a:r>
              <a:rPr lang="es-MX" dirty="0">
                <a:ln w="0"/>
                <a:solidFill>
                  <a:srgbClr val="FF0000"/>
                </a:solidFill>
                <a:latin typeface="Arial Black" panose="020B0604020202020204" pitchFamily="34" charset="0"/>
              </a:rPr>
              <a:t>AGOTAMIENTO:</a:t>
            </a:r>
            <a:endParaRPr lang="es-CL" dirty="0">
              <a:ln w="0"/>
              <a:solidFill>
                <a:srgbClr val="FF0000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5" grpId="0" animBg="1"/>
      <p:bldP spid="27" grpId="0" animBg="1"/>
      <p:bldP spid="30" grpId="0" animBg="1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A7405725-37BE-B649-8F34-0284338A444A}"/>
              </a:ext>
            </a:extLst>
          </p:cNvPr>
          <p:cNvSpPr/>
          <p:nvPr/>
        </p:nvSpPr>
        <p:spPr>
          <a:xfrm>
            <a:off x="4220308" y="2043997"/>
            <a:ext cx="3910818" cy="1718305"/>
          </a:xfrm>
          <a:prstGeom prst="homePlate">
            <a:avLst>
              <a:gd name="adj" fmla="val 22906"/>
            </a:avLst>
          </a:prstGeom>
          <a:solidFill>
            <a:srgbClr val="FFB3B3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8140999" y="2006309"/>
            <a:ext cx="3599725" cy="3062622"/>
          </a:xfrm>
          <a:prstGeom prst="rect">
            <a:avLst/>
          </a:prstGeom>
          <a:solidFill>
            <a:srgbClr val="FFB3B3">
              <a:alpha val="54000"/>
            </a:srgbClr>
          </a:solidFill>
        </p:spPr>
        <p:txBody>
          <a:bodyPr vert="horz" lIns="91438" tIns="45719" rIns="91438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50000"/>
              </a:lnSpc>
            </a:pPr>
            <a:r>
              <a:rPr lang="es-CL" sz="18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ENGAGEMENT laboral:</a:t>
            </a:r>
          </a:p>
          <a:p>
            <a:pPr algn="ctr" defTabSz="914377">
              <a:lnSpc>
                <a:spcPct val="150000"/>
              </a:lnSpc>
            </a:pPr>
            <a:r>
              <a:rPr lang="es-CL" sz="18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 </a:t>
            </a:r>
          </a:p>
          <a:p>
            <a:pPr algn="ctr" defTabSz="914377">
              <a:lnSpc>
                <a:spcPct val="150000"/>
              </a:lnSpc>
            </a:pPr>
            <a:r>
              <a:rPr lang="es-CL" sz="14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Es un estado que combina alta satisfacción y </a:t>
            </a:r>
          </a:p>
          <a:p>
            <a:pPr algn="ctr" defTabSz="914377">
              <a:lnSpc>
                <a:spcPct val="150000"/>
              </a:lnSpc>
            </a:pPr>
            <a:r>
              <a:rPr lang="es-CL" sz="14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alta activación</a:t>
            </a:r>
          </a:p>
          <a:p>
            <a:pPr algn="ctr" defTabSz="914377">
              <a:lnSpc>
                <a:spcPct val="150000"/>
              </a:lnSpc>
            </a:pPr>
            <a:r>
              <a:rPr lang="es-CL" sz="24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= </a:t>
            </a:r>
          </a:p>
          <a:p>
            <a:pPr algn="ctr" defTabSz="914377">
              <a:lnSpc>
                <a:spcPct val="150000"/>
              </a:lnSpc>
            </a:pPr>
            <a:r>
              <a:rPr lang="es-CL" sz="1400" b="1" cap="all" dirty="0">
                <a:solidFill>
                  <a:srgbClr val="172A54"/>
                </a:solidFill>
                <a:latin typeface="Arial Black" panose="020B0604020202020204" pitchFamily="34" charset="0"/>
                <a:ea typeface="Century Gothic" charset="0"/>
                <a:cs typeface="Arial Black" panose="020B0604020202020204" pitchFamily="34" charset="0"/>
              </a:rPr>
              <a:t>alta CALIDAD DE SERVICIO Y SATISFACCIÓN DE USUARIOS</a:t>
            </a:r>
            <a:endParaRPr lang="es-CL" sz="1400" b="1" dirty="0">
              <a:solidFill>
                <a:srgbClr val="172A54"/>
              </a:solidFill>
              <a:latin typeface="Arial Black" panose="020B0604020202020204" pitchFamily="34" charset="0"/>
              <a:ea typeface="Century Gothic" charset="0"/>
              <a:cs typeface="Arial Black" panose="020B0604020202020204" pitchFamily="34" charset="0"/>
            </a:endParaRPr>
          </a:p>
        </p:txBody>
      </p:sp>
      <p:sp>
        <p:nvSpPr>
          <p:cNvPr id="10" name="49 CuadroTexto">
            <a:extLst>
              <a:ext uri="{FF2B5EF4-FFF2-40B4-BE49-F238E27FC236}">
                <a16:creationId xmlns:a16="http://schemas.microsoft.com/office/drawing/2014/main" id="{8E54408F-E658-4D3C-B360-8FEB2E3C525C}"/>
              </a:ext>
            </a:extLst>
          </p:cNvPr>
          <p:cNvSpPr txBox="1"/>
          <p:nvPr/>
        </p:nvSpPr>
        <p:spPr>
          <a:xfrm>
            <a:off x="142406" y="301503"/>
            <a:ext cx="5953593" cy="975871"/>
          </a:xfrm>
          <a:prstGeom prst="rect">
            <a:avLst/>
          </a:prstGeom>
          <a:noFill/>
          <a:ln>
            <a:noFill/>
          </a:ln>
        </p:spPr>
        <p:txBody>
          <a:bodyPr vert="horz" lIns="383990" tIns="60958" rIns="121917" bIns="60958" rtlCol="0" anchor="ctr">
            <a:noAutofit/>
          </a:bodyPr>
          <a:lstStyle>
            <a:defPPr>
              <a:defRPr lang="es-CL"/>
            </a:defPPr>
            <a:lvl1pPr>
              <a:spcBef>
                <a:spcPct val="0"/>
              </a:spcBef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ea typeface="Arial Narrow" charset="0"/>
                <a:cs typeface="Arial Narrow" charset="0"/>
              </a:defRPr>
            </a:lvl1pPr>
          </a:lstStyle>
          <a:p>
            <a:pPr algn="just">
              <a:lnSpc>
                <a:spcPct val="90000"/>
              </a:lnSpc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sz="2800" b="1" dirty="0">
                <a:solidFill>
                  <a:srgbClr val="FF6C6C"/>
                </a:solidFill>
                <a:latin typeface="Arial Black" panose="020B0604020202020204" pitchFamily="34" charset="0"/>
                <a:ea typeface="+mn-ea"/>
                <a:cs typeface="+mn-cs"/>
              </a:rPr>
              <a:t>ESTADOS ACTITUDINALES EN EL TRABAJO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54864F2-B3F5-43B3-8A9D-54D9CA740005}"/>
              </a:ext>
            </a:extLst>
          </p:cNvPr>
          <p:cNvGrpSpPr/>
          <p:nvPr/>
        </p:nvGrpSpPr>
        <p:grpSpPr>
          <a:xfrm>
            <a:off x="523835" y="1598102"/>
            <a:ext cx="7128249" cy="4869926"/>
            <a:chOff x="1021140" y="1662831"/>
            <a:chExt cx="6614901" cy="4473701"/>
          </a:xfrm>
        </p:grpSpPr>
        <p:sp>
          <p:nvSpPr>
            <p:cNvPr id="8" name="26 CuadroTexto">
              <a:extLst>
                <a:ext uri="{FF2B5EF4-FFF2-40B4-BE49-F238E27FC236}">
                  <a16:creationId xmlns:a16="http://schemas.microsoft.com/office/drawing/2014/main" id="{875C29D3-DCEA-4DB0-A570-126977A27AE9}"/>
                </a:ext>
              </a:extLst>
            </p:cNvPr>
            <p:cNvSpPr txBox="1"/>
            <p:nvPr/>
          </p:nvSpPr>
          <p:spPr>
            <a:xfrm>
              <a:off x="1310742" y="5896207"/>
              <a:ext cx="1636615" cy="240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s-CL" sz="1100" i="1" dirty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Bakker &amp; Oerlemans (2011)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AC73A0-95E8-47FB-9D80-AC6FE436F30A}"/>
                </a:ext>
              </a:extLst>
            </p:cNvPr>
            <p:cNvSpPr txBox="1"/>
            <p:nvPr/>
          </p:nvSpPr>
          <p:spPr>
            <a:xfrm>
              <a:off x="3245264" y="1662831"/>
              <a:ext cx="2098052" cy="28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ALTA ACTIVACI</a:t>
              </a:r>
              <a:r>
                <a:rPr lang="es-E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ÓN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237B4FF-4DCC-44F1-B147-E5CAB60D1323}"/>
                </a:ext>
              </a:extLst>
            </p:cNvPr>
            <p:cNvSpPr txBox="1"/>
            <p:nvPr/>
          </p:nvSpPr>
          <p:spPr>
            <a:xfrm>
              <a:off x="3237216" y="5769676"/>
              <a:ext cx="2098052" cy="28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BAJA ACTIVACI</a:t>
              </a:r>
              <a:r>
                <a:rPr lang="es-E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ÓN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381CE-2D6C-4D26-9147-15EF5E4ADAE6}"/>
                </a:ext>
              </a:extLst>
            </p:cNvPr>
            <p:cNvSpPr txBox="1"/>
            <p:nvPr/>
          </p:nvSpPr>
          <p:spPr>
            <a:xfrm>
              <a:off x="1021140" y="3627974"/>
              <a:ext cx="1400333" cy="28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s-E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DESAGRADABLE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7ED64-E81B-49AB-B720-DE791B221BC2}"/>
                </a:ext>
              </a:extLst>
            </p:cNvPr>
            <p:cNvSpPr txBox="1"/>
            <p:nvPr/>
          </p:nvSpPr>
          <p:spPr>
            <a:xfrm>
              <a:off x="6251084" y="3618008"/>
              <a:ext cx="1384957" cy="28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s-E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AGRADABLE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endParaRP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8D6E7EC4-F5DD-44FB-A239-5D4B9D542EC9}"/>
                </a:ext>
              </a:extLst>
            </p:cNvPr>
            <p:cNvSpPr txBox="1"/>
            <p:nvPr/>
          </p:nvSpPr>
          <p:spPr>
            <a:xfrm>
              <a:off x="1174852" y="2053211"/>
              <a:ext cx="1318741" cy="107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s-ES" sz="1400" b="1" dirty="0">
                  <a:solidFill>
                    <a:srgbClr val="7BB6B9"/>
                  </a:solidFill>
                  <a:latin typeface="Calibri"/>
                </a:rPr>
                <a:t>Enfadado</a:t>
              </a:r>
            </a:p>
            <a:p>
              <a:pPr algn="r" defTabSz="685800"/>
              <a:r>
                <a:rPr lang="es-ES" sz="1400" b="1" dirty="0">
                  <a:solidFill>
                    <a:srgbClr val="7BB6B9"/>
                  </a:solidFill>
                  <a:latin typeface="Calibri"/>
                </a:rPr>
                <a:t>Inquieto</a:t>
              </a:r>
            </a:p>
            <a:p>
              <a:pPr algn="r" defTabSz="685800"/>
              <a:r>
                <a:rPr lang="es-ES" sz="1400" b="1" dirty="0">
                  <a:solidFill>
                    <a:srgbClr val="7BB6B9"/>
                  </a:solidFill>
                  <a:latin typeface="Calibri"/>
                </a:rPr>
                <a:t>Irritado</a:t>
              </a:r>
            </a:p>
            <a:p>
              <a:pPr algn="r" defTabSz="685800"/>
              <a:r>
                <a:rPr lang="es-ES" sz="1400" b="1" dirty="0">
                  <a:solidFill>
                    <a:srgbClr val="7BB6B9"/>
                  </a:solidFill>
                  <a:latin typeface="Calibri"/>
                </a:rPr>
                <a:t>Hostil</a:t>
              </a:r>
            </a:p>
            <a:p>
              <a:pPr algn="r" defTabSz="685800"/>
              <a:r>
                <a:rPr lang="es-ES" sz="1400" b="1" dirty="0">
                  <a:solidFill>
                    <a:srgbClr val="7BB6B9"/>
                  </a:solidFill>
                  <a:latin typeface="Calibri"/>
                </a:rPr>
                <a:t>Tenso</a:t>
              </a:r>
              <a:endParaRPr lang="en-US" sz="1350" b="1" dirty="0">
                <a:solidFill>
                  <a:srgbClr val="7BB6B9"/>
                </a:solidFill>
                <a:latin typeface="Calibri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8BA9BA88-DCB3-435F-B05A-1C5EA178C257}"/>
                </a:ext>
              </a:extLst>
            </p:cNvPr>
            <p:cNvSpPr txBox="1"/>
            <p:nvPr/>
          </p:nvSpPr>
          <p:spPr>
            <a:xfrm>
              <a:off x="1174852" y="3960523"/>
              <a:ext cx="1318741" cy="107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s-ES" sz="1400" b="1" dirty="0">
                  <a:solidFill>
                    <a:srgbClr val="2EC79F"/>
                  </a:solidFill>
                  <a:latin typeface="Calibri"/>
                </a:rPr>
                <a:t>Pesimista</a:t>
              </a:r>
            </a:p>
            <a:p>
              <a:pPr algn="r" defTabSz="685800"/>
              <a:r>
                <a:rPr lang="es-ES" sz="1400" b="1" dirty="0">
                  <a:solidFill>
                    <a:srgbClr val="2EC79F"/>
                  </a:solidFill>
                  <a:latin typeface="Calibri"/>
                </a:rPr>
                <a:t>Fatigado</a:t>
              </a:r>
            </a:p>
            <a:p>
              <a:pPr algn="r" defTabSz="685800"/>
              <a:r>
                <a:rPr lang="es-ES" sz="1400" b="1" dirty="0">
                  <a:solidFill>
                    <a:srgbClr val="2EC79F"/>
                  </a:solidFill>
                  <a:latin typeface="Calibri"/>
                </a:rPr>
                <a:t>Abatido</a:t>
              </a:r>
            </a:p>
            <a:p>
              <a:pPr algn="r" defTabSz="685800"/>
              <a:r>
                <a:rPr lang="es-ES" sz="1400" b="1" dirty="0">
                  <a:solidFill>
                    <a:srgbClr val="2EC79F"/>
                  </a:solidFill>
                  <a:latin typeface="Calibri"/>
                </a:rPr>
                <a:t>Apático</a:t>
              </a:r>
            </a:p>
            <a:p>
              <a:pPr algn="r" defTabSz="685800"/>
              <a:r>
                <a:rPr lang="es-ES" sz="1400" b="1" dirty="0">
                  <a:solidFill>
                    <a:srgbClr val="2EC79F"/>
                  </a:solidFill>
                  <a:latin typeface="Calibri"/>
                </a:rPr>
                <a:t>Triste</a:t>
              </a:r>
              <a:endParaRPr lang="en-US" sz="1350" b="1" dirty="0">
                <a:solidFill>
                  <a:srgbClr val="2EC79F"/>
                </a:solidFill>
                <a:latin typeface="Calibri"/>
              </a:endParaRP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14F5EE2A-9CA1-4332-B3FE-D74BDBBFD0CB}"/>
                </a:ext>
              </a:extLst>
            </p:cNvPr>
            <p:cNvSpPr txBox="1"/>
            <p:nvPr/>
          </p:nvSpPr>
          <p:spPr>
            <a:xfrm>
              <a:off x="6011634" y="2053211"/>
              <a:ext cx="1525741" cy="107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s-ES" sz="1400" b="1" dirty="0">
                  <a:solidFill>
                    <a:srgbClr val="E95849"/>
                  </a:solidFill>
                  <a:latin typeface="Calibri"/>
                </a:rPr>
                <a:t>Entusiasmado</a:t>
              </a:r>
            </a:p>
            <a:p>
              <a:pPr defTabSz="685800"/>
              <a:r>
                <a:rPr lang="es-ES" sz="1400" b="1" dirty="0">
                  <a:solidFill>
                    <a:srgbClr val="E95849"/>
                  </a:solidFill>
                  <a:latin typeface="Calibri"/>
                </a:rPr>
                <a:t>Emocionado</a:t>
              </a:r>
            </a:p>
            <a:p>
              <a:pPr defTabSz="685800"/>
              <a:r>
                <a:rPr lang="es-ES" sz="1400" b="1" dirty="0">
                  <a:solidFill>
                    <a:srgbClr val="E95849"/>
                  </a:solidFill>
                  <a:latin typeface="Calibri"/>
                </a:rPr>
                <a:t>Con energía</a:t>
              </a:r>
            </a:p>
            <a:p>
              <a:pPr defTabSz="685800"/>
              <a:r>
                <a:rPr lang="es-ES" sz="1400" b="1" dirty="0">
                  <a:solidFill>
                    <a:srgbClr val="E95849"/>
                  </a:solidFill>
                  <a:latin typeface="Calibri"/>
                </a:rPr>
                <a:t>Satisfecho</a:t>
              </a:r>
            </a:p>
            <a:p>
              <a:pPr defTabSz="685800"/>
              <a:r>
                <a:rPr lang="es-ES" sz="1400" b="1" dirty="0">
                  <a:solidFill>
                    <a:srgbClr val="E95849"/>
                  </a:solidFill>
                  <a:latin typeface="Calibri"/>
                </a:rPr>
                <a:t>Feliz</a:t>
              </a:r>
              <a:endParaRPr lang="en-US" sz="1400" b="1" dirty="0">
                <a:solidFill>
                  <a:srgbClr val="E95849"/>
                </a:solidFill>
                <a:latin typeface="Calibri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A2FF69A4-8499-4C10-95CE-D9DAC08466FF}"/>
                </a:ext>
              </a:extLst>
            </p:cNvPr>
            <p:cNvSpPr txBox="1"/>
            <p:nvPr/>
          </p:nvSpPr>
          <p:spPr>
            <a:xfrm>
              <a:off x="6041702" y="3974788"/>
              <a:ext cx="1525741" cy="876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s-ES" sz="1400" b="1" dirty="0">
                  <a:solidFill>
                    <a:srgbClr val="223345"/>
                  </a:solidFill>
                  <a:latin typeface="Calibri"/>
                </a:rPr>
                <a:t>Tranquilo</a:t>
              </a:r>
            </a:p>
            <a:p>
              <a:pPr defTabSz="685800"/>
              <a:r>
                <a:rPr lang="es-ES" sz="1400" b="1" dirty="0">
                  <a:solidFill>
                    <a:srgbClr val="223345"/>
                  </a:solidFill>
                  <a:latin typeface="Calibri"/>
                </a:rPr>
                <a:t>Contento</a:t>
              </a:r>
            </a:p>
            <a:p>
              <a:pPr defTabSz="685800"/>
              <a:r>
                <a:rPr lang="es-ES" sz="1400" b="1" dirty="0">
                  <a:solidFill>
                    <a:srgbClr val="223345"/>
                  </a:solidFill>
                  <a:latin typeface="Calibri"/>
                </a:rPr>
                <a:t>Calmado</a:t>
              </a:r>
            </a:p>
            <a:p>
              <a:pPr defTabSz="685800"/>
              <a:r>
                <a:rPr lang="es-ES" sz="1400" b="1" dirty="0">
                  <a:solidFill>
                    <a:srgbClr val="223345"/>
                  </a:solidFill>
                  <a:latin typeface="Calibri"/>
                </a:rPr>
                <a:t>Relajado</a:t>
              </a:r>
              <a:endParaRPr lang="en-US" sz="1350" b="1" dirty="0">
                <a:solidFill>
                  <a:srgbClr val="223345"/>
                </a:solidFill>
                <a:latin typeface="Calibri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F8AAD6D-7193-4759-BF87-59B062EF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6701" y="1928353"/>
              <a:ext cx="3835181" cy="3795751"/>
            </a:xfrm>
            <a:prstGeom prst="rect">
              <a:avLst/>
            </a:prstGeom>
          </p:spPr>
        </p:pic>
      </p:grpSp>
      <p:sp>
        <p:nvSpPr>
          <p:cNvPr id="19" name="Rectangle 10">
            <a:extLst>
              <a:ext uri="{FF2B5EF4-FFF2-40B4-BE49-F238E27FC236}">
                <a16:creationId xmlns:a16="http://schemas.microsoft.com/office/drawing/2014/main" id="{FABB529D-4799-48AA-BD6F-04CDEDD68E98}"/>
              </a:ext>
            </a:extLst>
          </p:cNvPr>
          <p:cNvSpPr/>
          <p:nvPr/>
        </p:nvSpPr>
        <p:spPr>
          <a:xfrm>
            <a:off x="6095999" y="397174"/>
            <a:ext cx="3666978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DEAFD3-9A84-4D97-BF9C-9F1033FB2FE5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45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 Rectángulo">
            <a:extLst>
              <a:ext uri="{FF2B5EF4-FFF2-40B4-BE49-F238E27FC236}">
                <a16:creationId xmlns:a16="http://schemas.microsoft.com/office/drawing/2014/main" id="{B60DF7DE-C960-CD4C-85D2-AD9664571E8E}"/>
              </a:ext>
            </a:extLst>
          </p:cNvPr>
          <p:cNvSpPr/>
          <p:nvPr/>
        </p:nvSpPr>
        <p:spPr>
          <a:xfrm>
            <a:off x="4459630" y="1298082"/>
            <a:ext cx="1748659" cy="2612793"/>
          </a:xfrm>
          <a:prstGeom prst="roundRect">
            <a:avLst/>
          </a:prstGeom>
          <a:noFill/>
          <a:ln w="19050" cap="rnd">
            <a:solidFill>
              <a:srgbClr val="FF5050"/>
            </a:solidFill>
            <a:prstDash val="dash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10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F7322767-2332-407C-B15F-8513A40BBB8A}"/>
              </a:ext>
            </a:extLst>
          </p:cNvPr>
          <p:cNvSpPr/>
          <p:nvPr/>
        </p:nvSpPr>
        <p:spPr>
          <a:xfrm>
            <a:off x="4539916" y="4060823"/>
            <a:ext cx="1566262" cy="1137500"/>
          </a:xfrm>
          <a:prstGeom prst="rect">
            <a:avLst/>
          </a:prstGeom>
          <a:solidFill>
            <a:srgbClr val="FF6600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DEMANDAS DESAFIANTES</a:t>
            </a: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439C69A2-751A-45BD-A6A0-8CCEBE66FD52}"/>
              </a:ext>
            </a:extLst>
          </p:cNvPr>
          <p:cNvSpPr/>
          <p:nvPr/>
        </p:nvSpPr>
        <p:spPr>
          <a:xfrm>
            <a:off x="4539916" y="2699676"/>
            <a:ext cx="1566262" cy="1137500"/>
          </a:xfrm>
          <a:prstGeom prst="rect">
            <a:avLst/>
          </a:prstGeom>
          <a:solidFill>
            <a:srgbClr val="134193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RECURSOS </a:t>
            </a:r>
          </a:p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PERSONALES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EA568A-284D-1143-933D-BCEBA5EA37C2}"/>
              </a:ext>
            </a:extLst>
          </p:cNvPr>
          <p:cNvCxnSpPr>
            <a:cxnSpLocks/>
            <a:endCxn id="126" idx="3"/>
          </p:cNvCxnSpPr>
          <p:nvPr/>
        </p:nvCxnSpPr>
        <p:spPr>
          <a:xfrm flipH="1">
            <a:off x="6106178" y="5913384"/>
            <a:ext cx="1893476" cy="3637"/>
          </a:xfrm>
          <a:prstGeom prst="line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50">
            <a:extLst>
              <a:ext uri="{FF2B5EF4-FFF2-40B4-BE49-F238E27FC236}">
                <a16:creationId xmlns:a16="http://schemas.microsoft.com/office/drawing/2014/main" id="{994A0100-A894-914E-86DD-59680D817B96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8008213" y="5438791"/>
            <a:ext cx="0" cy="446650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23">
            <a:extLst>
              <a:ext uri="{FF2B5EF4-FFF2-40B4-BE49-F238E27FC236}">
                <a16:creationId xmlns:a16="http://schemas.microsoft.com/office/drawing/2014/main" id="{8550F757-00EB-554F-A366-489326DCB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775" y="1449515"/>
            <a:ext cx="1971759" cy="1633195"/>
          </a:xfrm>
          <a:prstGeom prst="ellipse">
            <a:avLst/>
          </a:prstGeom>
          <a:solidFill>
            <a:srgbClr val="0071C0"/>
          </a:solidFill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anchor="ctr"/>
          <a:lstStyle>
            <a:lvl1pPr>
              <a:spcBef>
                <a:spcPct val="20000"/>
              </a:spcBef>
              <a:buClr>
                <a:srgbClr val="FF7F00"/>
              </a:buClr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7F00"/>
              </a:buClr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7F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7F00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ea typeface="Calibri" charset="0"/>
                <a:cs typeface="Arial Black" panose="020B0604020202020204" pitchFamily="34" charset="0"/>
              </a:rPr>
              <a:t>ENGAGEMENT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49AD9159-EFEF-3F48-AAA9-CEC4F706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333" y="3805596"/>
            <a:ext cx="1971759" cy="1633195"/>
          </a:xfrm>
          <a:prstGeom prst="ellipse">
            <a:avLst/>
          </a:prstGeom>
          <a:solidFill>
            <a:srgbClr val="FA545A"/>
          </a:solidFill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anchor="ctr"/>
          <a:lstStyle>
            <a:lvl1pPr>
              <a:spcBef>
                <a:spcPct val="20000"/>
              </a:spcBef>
              <a:buClr>
                <a:srgbClr val="FF7F00"/>
              </a:buClr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7F00"/>
              </a:buClr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7F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7F00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7F00"/>
              </a:buClr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AGOTAMIENTO</a:t>
            </a:r>
          </a:p>
        </p:txBody>
      </p:sp>
      <p:cxnSp>
        <p:nvCxnSpPr>
          <p:cNvPr id="21" name="Straight Arrow Connector 50">
            <a:extLst>
              <a:ext uri="{FF2B5EF4-FFF2-40B4-BE49-F238E27FC236}">
                <a16:creationId xmlns:a16="http://schemas.microsoft.com/office/drawing/2014/main" id="{2B81144A-C7F6-5B45-9A35-E430831C4426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H="1" flipV="1">
            <a:off x="7999655" y="3082710"/>
            <a:ext cx="8558" cy="722886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7">
            <a:extLst>
              <a:ext uri="{FF2B5EF4-FFF2-40B4-BE49-F238E27FC236}">
                <a16:creationId xmlns:a16="http://schemas.microsoft.com/office/drawing/2014/main" id="{44152006-4B3E-854B-8A94-2F89C3867AA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208289" y="2604479"/>
            <a:ext cx="962532" cy="0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50">
            <a:extLst>
              <a:ext uri="{FF2B5EF4-FFF2-40B4-BE49-F238E27FC236}">
                <a16:creationId xmlns:a16="http://schemas.microsoft.com/office/drawing/2014/main" id="{17C9B987-182A-BB40-8054-683866F5A641}"/>
              </a:ext>
            </a:extLst>
          </p:cNvPr>
          <p:cNvCxnSpPr>
            <a:cxnSpLocks/>
          </p:cNvCxnSpPr>
          <p:nvPr/>
        </p:nvCxnSpPr>
        <p:spPr>
          <a:xfrm flipV="1">
            <a:off x="6580297" y="2548743"/>
            <a:ext cx="0" cy="2073451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25 Rectángulo">
            <a:extLst>
              <a:ext uri="{FF2B5EF4-FFF2-40B4-BE49-F238E27FC236}">
                <a16:creationId xmlns:a16="http://schemas.microsoft.com/office/drawing/2014/main" id="{8C970175-C1DA-CB45-843B-684C0A0EA972}"/>
              </a:ext>
            </a:extLst>
          </p:cNvPr>
          <p:cNvSpPr/>
          <p:nvPr/>
        </p:nvSpPr>
        <p:spPr>
          <a:xfrm>
            <a:off x="332116" y="225677"/>
            <a:ext cx="7728181" cy="766732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sz="2400" b="1" dirty="0">
                <a:solidFill>
                  <a:srgbClr val="FF6C6C"/>
                </a:solidFill>
                <a:latin typeface="Arial Black" panose="020B0604020202020204" pitchFamily="34" charset="0"/>
              </a:rPr>
              <a:t>MODELO RECURSOS Y DEMANDAS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B602312-854D-4164-BEED-BD4EE652825C}"/>
              </a:ext>
            </a:extLst>
          </p:cNvPr>
          <p:cNvSpPr/>
          <p:nvPr/>
        </p:nvSpPr>
        <p:spPr>
          <a:xfrm>
            <a:off x="9001012" y="1819836"/>
            <a:ext cx="28701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Grado de activación, entusiasmo y foco</a:t>
            </a:r>
            <a:r>
              <a:rPr lang="es-CL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los equipos. Permite que los líderes administren los niveles de energía y motivación de su equipo.</a:t>
            </a:r>
            <a:endParaRPr lang="es-MX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379D4B3-CF5E-4CC2-812F-19B10F1B987E}"/>
              </a:ext>
            </a:extLst>
          </p:cNvPr>
          <p:cNvSpPr/>
          <p:nvPr/>
        </p:nvSpPr>
        <p:spPr>
          <a:xfrm>
            <a:off x="9001012" y="4001869"/>
            <a:ext cx="287706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Grado de desgaste de un equipo de trabajo. </a:t>
            </a:r>
            <a:r>
              <a:rPr lang="es-CL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 que los líderes conozcan cómo su equipo está reaccionando a las exigencias del trabajo y gestionar los procesos de recuperación de energía en el trabajo.</a:t>
            </a:r>
          </a:p>
        </p:txBody>
      </p:sp>
      <p:cxnSp>
        <p:nvCxnSpPr>
          <p:cNvPr id="96" name="Straight Arrow Connector 47">
            <a:extLst>
              <a:ext uri="{FF2B5EF4-FFF2-40B4-BE49-F238E27FC236}">
                <a16:creationId xmlns:a16="http://schemas.microsoft.com/office/drawing/2014/main" id="{5C8F040A-B553-4645-B8EA-2141F3A32D21}"/>
              </a:ext>
            </a:extLst>
          </p:cNvPr>
          <p:cNvCxnSpPr>
            <a:cxnSpLocks/>
            <a:stCxn id="125" idx="3"/>
            <a:endCxn id="15" idx="2"/>
          </p:cNvCxnSpPr>
          <p:nvPr/>
        </p:nvCxnSpPr>
        <p:spPr>
          <a:xfrm flipV="1">
            <a:off x="6106178" y="4622194"/>
            <a:ext cx="916155" cy="7379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778A345C-2189-411C-B1C1-D3AA14D6A37F}"/>
              </a:ext>
            </a:extLst>
          </p:cNvPr>
          <p:cNvSpPr/>
          <p:nvPr/>
        </p:nvSpPr>
        <p:spPr>
          <a:xfrm>
            <a:off x="4570862" y="1411242"/>
            <a:ext cx="1566262" cy="1137500"/>
          </a:xfrm>
          <a:prstGeom prst="rect">
            <a:avLst/>
          </a:prstGeom>
          <a:solidFill>
            <a:srgbClr val="00CFFF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RECURSOS </a:t>
            </a:r>
          </a:p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DEL TRABAJO</a:t>
            </a:r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4006697D-697B-4757-B38E-379049AA807B}"/>
              </a:ext>
            </a:extLst>
          </p:cNvPr>
          <p:cNvSpPr/>
          <p:nvPr/>
        </p:nvSpPr>
        <p:spPr>
          <a:xfrm>
            <a:off x="4539916" y="5348271"/>
            <a:ext cx="1566262" cy="1137500"/>
          </a:xfrm>
          <a:prstGeom prst="rect">
            <a:avLst/>
          </a:prstGeom>
          <a:solidFill>
            <a:srgbClr val="C00000">
              <a:alpha val="4470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ClrTx/>
              <a:buNone/>
              <a:defRPr/>
            </a:pP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Calibri" charset="0"/>
                <a:cs typeface="Arial" panose="020B0604020202020204" pitchFamily="34" charset="0"/>
              </a:rPr>
              <a:t>DEMANDAS DESGASTANTES</a:t>
            </a:r>
          </a:p>
        </p:txBody>
      </p:sp>
      <p:sp>
        <p:nvSpPr>
          <p:cNvPr id="120" name="Flecha: pentágono 119">
            <a:extLst>
              <a:ext uri="{FF2B5EF4-FFF2-40B4-BE49-F238E27FC236}">
                <a16:creationId xmlns:a16="http://schemas.microsoft.com/office/drawing/2014/main" id="{DC1E1510-B55D-4D51-8AC5-8BFA1FEBE489}"/>
              </a:ext>
            </a:extLst>
          </p:cNvPr>
          <p:cNvSpPr/>
          <p:nvPr/>
        </p:nvSpPr>
        <p:spPr>
          <a:xfrm>
            <a:off x="449179" y="2952383"/>
            <a:ext cx="4258710" cy="657090"/>
          </a:xfrm>
          <a:prstGeom prst="homePlate">
            <a:avLst/>
          </a:prstGeom>
          <a:solidFill>
            <a:srgbClr val="AAC4F4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487A84"/>
              </a:buClr>
            </a:pPr>
            <a:r>
              <a:rPr 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AUTO EFICACIA</a:t>
            </a:r>
            <a:endParaRPr lang="es-CL" sz="1300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  <a:ea typeface="Calibri" charset="0"/>
              <a:cs typeface="Arial" panose="020B0604020202020204" pitchFamily="34" charset="0"/>
            </a:endParaRPr>
          </a:p>
          <a:p>
            <a:pPr>
              <a:buClr>
                <a:srgbClr val="487A84"/>
              </a:buClr>
            </a:pPr>
            <a:r>
              <a:rPr 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OPTIMISMO</a:t>
            </a:r>
          </a:p>
        </p:txBody>
      </p:sp>
      <p:sp>
        <p:nvSpPr>
          <p:cNvPr id="122" name="Flecha: pentágono 121">
            <a:extLst>
              <a:ext uri="{FF2B5EF4-FFF2-40B4-BE49-F238E27FC236}">
                <a16:creationId xmlns:a16="http://schemas.microsoft.com/office/drawing/2014/main" id="{0F2E92AE-EB98-473E-BBB5-08AA6B3DEA7B}"/>
              </a:ext>
            </a:extLst>
          </p:cNvPr>
          <p:cNvSpPr/>
          <p:nvPr/>
        </p:nvSpPr>
        <p:spPr>
          <a:xfrm>
            <a:off x="449179" y="5522909"/>
            <a:ext cx="4258710" cy="780950"/>
          </a:xfrm>
          <a:prstGeom prst="homePlate">
            <a:avLst/>
          </a:prstGeom>
          <a:solidFill>
            <a:srgbClr val="AC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DEMANDAS EMOCIONALES 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CONFLICTO DE ROL 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TRABAS ADMINISTRATIVAS</a:t>
            </a:r>
          </a:p>
        </p:txBody>
      </p:sp>
      <p:sp>
        <p:nvSpPr>
          <p:cNvPr id="119" name="Flecha: pentágono 118">
            <a:extLst>
              <a:ext uri="{FF2B5EF4-FFF2-40B4-BE49-F238E27FC236}">
                <a16:creationId xmlns:a16="http://schemas.microsoft.com/office/drawing/2014/main" id="{7E0624AA-44BD-4905-A091-EB0B0A27E84B}"/>
              </a:ext>
            </a:extLst>
          </p:cNvPr>
          <p:cNvSpPr/>
          <p:nvPr/>
        </p:nvSpPr>
        <p:spPr>
          <a:xfrm>
            <a:off x="449179" y="1414613"/>
            <a:ext cx="4258710" cy="1146598"/>
          </a:xfrm>
          <a:prstGeom prst="homePlate">
            <a:avLst/>
          </a:prstGeom>
          <a:solidFill>
            <a:srgbClr val="B9F2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</a:rPr>
              <a:t>* OPORTUNIDADES DE CRECIMIENTO Y DESARROLLO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</a:rPr>
              <a:t>* COACHING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</a:rPr>
              <a:t>* RETROALIMENTACIÓN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</a:rPr>
              <a:t>* COLABORACIÓN</a:t>
            </a: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</a:rPr>
              <a:t>* AUTONOMÍA </a:t>
            </a:r>
            <a:endParaRPr lang="es-CL" sz="1300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</a:endParaRPr>
          </a:p>
        </p:txBody>
      </p:sp>
      <p:sp>
        <p:nvSpPr>
          <p:cNvPr id="121" name="Flecha: pentágono 120">
            <a:extLst>
              <a:ext uri="{FF2B5EF4-FFF2-40B4-BE49-F238E27FC236}">
                <a16:creationId xmlns:a16="http://schemas.microsoft.com/office/drawing/2014/main" id="{A337ED9E-D1D3-4839-8541-D50533E28754}"/>
              </a:ext>
            </a:extLst>
          </p:cNvPr>
          <p:cNvSpPr/>
          <p:nvPr/>
        </p:nvSpPr>
        <p:spPr>
          <a:xfrm>
            <a:off x="449179" y="4324534"/>
            <a:ext cx="4258710" cy="657090"/>
          </a:xfrm>
          <a:prstGeom prst="homePlate">
            <a:avLst/>
          </a:prstGeom>
          <a:solidFill>
            <a:srgbClr val="FFCBA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PRESIÓN EN EL TRABAJO </a:t>
            </a:r>
            <a:endParaRPr lang="es-CL" altLang="es-CL" sz="1300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  <a:ea typeface="Calibri" charset="0"/>
              <a:cs typeface="Arial" panose="020B0604020202020204" pitchFamily="34" charset="0"/>
            </a:endParaRPr>
          </a:p>
          <a:p>
            <a:pPr>
              <a:buClr>
                <a:srgbClr val="487A84"/>
              </a:buClr>
            </a:pPr>
            <a:r>
              <a:rPr lang="es-CL" altLang="es-CL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  <a:ea typeface="Calibri" charset="0"/>
                <a:cs typeface="Arial" panose="020B0604020202020204" pitchFamily="34" charset="0"/>
              </a:rPr>
              <a:t>* DEMANDAS COGNITIVAS</a:t>
            </a:r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042D475C-4EB8-48A5-B075-C6CAFE89E3D6}"/>
              </a:ext>
            </a:extLst>
          </p:cNvPr>
          <p:cNvSpPr/>
          <p:nvPr/>
        </p:nvSpPr>
        <p:spPr>
          <a:xfrm>
            <a:off x="6448926" y="397174"/>
            <a:ext cx="3314052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6" name="Rectangle 12">
            <a:extLst>
              <a:ext uri="{FF2B5EF4-FFF2-40B4-BE49-F238E27FC236}">
                <a16:creationId xmlns:a16="http://schemas.microsoft.com/office/drawing/2014/main" id="{68B82598-DAB4-44E5-8448-EB78D13B0204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9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5" grpId="0" animBg="1"/>
      <p:bldP spid="124" grpId="0" animBg="1"/>
      <p:bldP spid="13" grpId="0" animBg="1"/>
      <p:bldP spid="15" grpId="0" animBg="1"/>
      <p:bldP spid="37" grpId="0"/>
      <p:bldP spid="39" grpId="0"/>
      <p:bldP spid="123" grpId="0" animBg="1"/>
      <p:bldP spid="126" grpId="0" animBg="1"/>
      <p:bldP spid="120" grpId="0" animBg="1"/>
      <p:bldP spid="122" grpId="0" animBg="1"/>
      <p:bldP spid="119" grpId="0" animBg="1"/>
      <p:bldP spid="1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2"/>
          <p:cNvSpPr/>
          <p:nvPr/>
        </p:nvSpPr>
        <p:spPr>
          <a:xfrm rot="10800000">
            <a:off x="4107975" y="1239507"/>
            <a:ext cx="8070779" cy="1007263"/>
          </a:xfrm>
          <a:prstGeom prst="homePlate">
            <a:avLst>
              <a:gd name="adj" fmla="val 26808"/>
            </a:avLst>
          </a:prstGeom>
          <a:solidFill>
            <a:srgbClr val="B9F2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4453421" y="1269486"/>
            <a:ext cx="7812217" cy="699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Coaching</a:t>
            </a:r>
            <a:r>
              <a:rPr lang="es-CL" altLang="es-C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Acciones realizadas por un supervisor que apuntan a aumentar el desempeño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de las personas de su equipo y a fomentar la cercanía y confianza de la relación.</a:t>
            </a:r>
          </a:p>
        </p:txBody>
      </p:sp>
      <p:sp>
        <p:nvSpPr>
          <p:cNvPr id="9" name="Pentagon 11"/>
          <p:cNvSpPr/>
          <p:nvPr/>
        </p:nvSpPr>
        <p:spPr>
          <a:xfrm rot="10800000">
            <a:off x="4107975" y="2276972"/>
            <a:ext cx="8070779" cy="1007263"/>
          </a:xfrm>
          <a:prstGeom prst="homePlate">
            <a:avLst>
              <a:gd name="adj" fmla="val 26808"/>
            </a:avLst>
          </a:prstGeom>
          <a:solidFill>
            <a:srgbClr val="B9F2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10" name="Rectangle 11"/>
          <p:cNvSpPr/>
          <p:nvPr/>
        </p:nvSpPr>
        <p:spPr>
          <a:xfrm>
            <a:off x="4453421" y="2460024"/>
            <a:ext cx="7384465" cy="630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Oportunidades</a:t>
            </a:r>
            <a:r>
              <a:rPr lang="es-CL" altLang="es-C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 </a:t>
            </a: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de desarrollo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Espacios que una persona tiene para crecer, desarrollarse y aprender en su trabajo.</a:t>
            </a:r>
          </a:p>
        </p:txBody>
      </p:sp>
      <p:sp>
        <p:nvSpPr>
          <p:cNvPr id="11" name="Pentagon 12"/>
          <p:cNvSpPr/>
          <p:nvPr/>
        </p:nvSpPr>
        <p:spPr>
          <a:xfrm rot="10800000">
            <a:off x="4107975" y="3314437"/>
            <a:ext cx="8070779" cy="1007263"/>
          </a:xfrm>
          <a:prstGeom prst="homePlate">
            <a:avLst>
              <a:gd name="adj" fmla="val 27386"/>
            </a:avLst>
          </a:prstGeom>
          <a:solidFill>
            <a:srgbClr val="B9F2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4453422" y="3398560"/>
            <a:ext cx="7188172" cy="769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Colaboración</a:t>
            </a:r>
            <a:r>
              <a:rPr lang="es-CL" altLang="es-C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Redes de colaboración con colegas, que le permiten a una persona sentirse valorado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y apoyado en su lugar de trabajo. </a:t>
            </a:r>
          </a:p>
        </p:txBody>
      </p:sp>
      <p:sp>
        <p:nvSpPr>
          <p:cNvPr id="14" name="Pentagon 13"/>
          <p:cNvSpPr/>
          <p:nvPr/>
        </p:nvSpPr>
        <p:spPr>
          <a:xfrm rot="10800000">
            <a:off x="4107975" y="4351902"/>
            <a:ext cx="8070779" cy="1007263"/>
          </a:xfrm>
          <a:prstGeom prst="homePlate">
            <a:avLst>
              <a:gd name="adj" fmla="val 26808"/>
            </a:avLst>
          </a:prstGeom>
          <a:solidFill>
            <a:srgbClr val="B9F2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15" name="Rectangle 16"/>
          <p:cNvSpPr/>
          <p:nvPr/>
        </p:nvSpPr>
        <p:spPr>
          <a:xfrm>
            <a:off x="4453421" y="4416376"/>
            <a:ext cx="7551761" cy="885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Retroalimentación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Grado de información que una persona recibe acerca de su desempeño y del nivel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de cumplimiento de los objetivos de su cargo.</a:t>
            </a:r>
          </a:p>
        </p:txBody>
      </p:sp>
      <p:sp>
        <p:nvSpPr>
          <p:cNvPr id="16" name="Pentagon 14"/>
          <p:cNvSpPr/>
          <p:nvPr/>
        </p:nvSpPr>
        <p:spPr>
          <a:xfrm rot="10800000">
            <a:off x="4107975" y="5389366"/>
            <a:ext cx="8070779" cy="1007263"/>
          </a:xfrm>
          <a:prstGeom prst="homePlate">
            <a:avLst>
              <a:gd name="adj" fmla="val 26808"/>
            </a:avLst>
          </a:prstGeom>
          <a:solidFill>
            <a:srgbClr val="B9F2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4453421" y="5489027"/>
            <a:ext cx="7620403" cy="7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Autonomía: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Nivel de control, libertad y flexibilidad que una persona posee en su trabajo.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A mayor autonomía, una persona tiene mayores posibilidades de decidir cómo realizarlo.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703115" y="1239506"/>
            <a:ext cx="3168922" cy="5157125"/>
          </a:xfrm>
          <a:prstGeom prst="rect">
            <a:avLst/>
          </a:prstGeom>
          <a:solidFill>
            <a:srgbClr val="00CFFF"/>
          </a:solidFill>
          <a:ln w="28575"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son los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del Trabajo?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 positivos y deseables del entorno que más fuertemente afectan la experiencia de trabajo de los colaboradores.</a:t>
            </a:r>
          </a:p>
          <a:p>
            <a:endParaRPr lang="es-C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monitoreamos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 dimensiones?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mapear la realidad de los equipos, lo que facilita el gestionar la motivación y bienestar de los colaboradores.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9BFCC38C-5E0B-F547-A0F4-0A21212D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138" y="382094"/>
            <a:ext cx="5811684" cy="545172"/>
          </a:xfrm>
        </p:spPr>
        <p:txBody>
          <a:bodyPr/>
          <a:lstStyle/>
          <a:p>
            <a:pPr algn="ctr"/>
            <a:r>
              <a:rPr lang="es-ES" sz="2400" dirty="0"/>
              <a:t>RECURSOS DEL TRABAJO</a:t>
            </a:r>
            <a:endParaRPr sz="2400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F072CF36-C6FA-40A2-B300-1A97A49AD606}"/>
              </a:ext>
            </a:extLst>
          </p:cNvPr>
          <p:cNvSpPr/>
          <p:nvPr/>
        </p:nvSpPr>
        <p:spPr>
          <a:xfrm>
            <a:off x="5614736" y="397174"/>
            <a:ext cx="4148241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92B22544-1E39-4F0F-8D73-7BB775C57240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8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4"/>
          <p:cNvGrpSpPr/>
          <p:nvPr/>
        </p:nvGrpSpPr>
        <p:grpSpPr>
          <a:xfrm>
            <a:off x="4279037" y="2149642"/>
            <a:ext cx="7912964" cy="1539291"/>
            <a:chOff x="1703512" y="1389150"/>
            <a:chExt cx="10488488" cy="1332000"/>
          </a:xfrm>
          <a:solidFill>
            <a:srgbClr val="AAC4F4"/>
          </a:solidFill>
        </p:grpSpPr>
        <p:sp>
          <p:nvSpPr>
            <p:cNvPr id="20" name="Pentagon 5"/>
            <p:cNvSpPr/>
            <p:nvPr/>
          </p:nvSpPr>
          <p:spPr>
            <a:xfrm rot="10800000">
              <a:off x="1703512" y="1389150"/>
              <a:ext cx="10488488" cy="1332000"/>
            </a:xfrm>
            <a:prstGeom prst="homePlate">
              <a:avLst>
                <a:gd name="adj" fmla="val 2012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11"/>
            <p:cNvSpPr/>
            <p:nvPr/>
          </p:nvSpPr>
          <p:spPr>
            <a:xfrm>
              <a:off x="2455434" y="1548818"/>
              <a:ext cx="8731088" cy="833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t"/>
            <a:lstStyle/>
            <a:p>
              <a:pPr>
                <a:lnSpc>
                  <a:spcPct val="115000"/>
                </a:lnSpc>
                <a:buClr>
                  <a:srgbClr val="C00000"/>
                </a:buClr>
              </a:pPr>
              <a:r>
                <a:rPr lang="es-CL" altLang="es-CL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Optimismo</a:t>
              </a:r>
              <a:r>
                <a:rPr lang="es-CL" altLang="es-CL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: </a:t>
              </a:r>
            </a:p>
            <a:p>
              <a:pPr>
                <a:lnSpc>
                  <a:spcPct val="115000"/>
                </a:lnSpc>
                <a:buClr>
                  <a:srgbClr val="C00000"/>
                </a:buClr>
              </a:pPr>
              <a:r>
                <a:rPr lang="es-CL" altLang="es-CL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Forma en que una persona percibe el mundo e interpreta las cosas que suceden en diversas situaciones. Otorgándole un sesgo positivo y esperando cosas buenas del futuro.</a:t>
              </a:r>
            </a:p>
          </p:txBody>
        </p:sp>
      </p:grpSp>
      <p:grpSp>
        <p:nvGrpSpPr>
          <p:cNvPr id="22" name="Group 7"/>
          <p:cNvGrpSpPr/>
          <p:nvPr/>
        </p:nvGrpSpPr>
        <p:grpSpPr>
          <a:xfrm>
            <a:off x="4279035" y="3936602"/>
            <a:ext cx="7912965" cy="1539294"/>
            <a:chOff x="1703512" y="2758422"/>
            <a:chExt cx="10488488" cy="1332000"/>
          </a:xfrm>
          <a:solidFill>
            <a:srgbClr val="AAC4F4"/>
          </a:solidFill>
        </p:grpSpPr>
        <p:sp>
          <p:nvSpPr>
            <p:cNvPr id="23" name="Pentagon 8"/>
            <p:cNvSpPr/>
            <p:nvPr/>
          </p:nvSpPr>
          <p:spPr>
            <a:xfrm rot="10800000">
              <a:off x="1703512" y="2758422"/>
              <a:ext cx="10488488" cy="1332000"/>
            </a:xfrm>
            <a:prstGeom prst="homePlate">
              <a:avLst>
                <a:gd name="adj" fmla="val 21385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17"/>
            <p:cNvSpPr/>
            <p:nvPr/>
          </p:nvSpPr>
          <p:spPr>
            <a:xfrm>
              <a:off x="2455436" y="2915502"/>
              <a:ext cx="8731084" cy="10178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>
                <a:lnSpc>
                  <a:spcPct val="115000"/>
                </a:lnSpc>
                <a:buClr>
                  <a:srgbClr val="C00000"/>
                </a:buClr>
              </a:pPr>
              <a:r>
                <a:rPr lang="es-CL" altLang="es-CL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Autoeficacia</a:t>
              </a:r>
              <a:r>
                <a:rPr lang="es-CL" altLang="es-C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: </a:t>
              </a:r>
            </a:p>
            <a:p>
              <a:pPr>
                <a:lnSpc>
                  <a:spcPct val="115000"/>
                </a:lnSpc>
                <a:buClr>
                  <a:srgbClr val="C00000"/>
                </a:buClr>
              </a:pPr>
              <a:r>
                <a:rPr lang="es-CL" altLang="es-CL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Sensación de capacidad y preparación de una persona en relación a las exigencias de su trabajo. A mayor autoeficacia, una persona se sentirá capaz de enfrentar mayores desafíos y exigencias.</a:t>
              </a:r>
            </a:p>
          </p:txBody>
        </p:sp>
      </p:grpSp>
      <p:sp>
        <p:nvSpPr>
          <p:cNvPr id="25" name="24 CuadroTexto"/>
          <p:cNvSpPr txBox="1"/>
          <p:nvPr/>
        </p:nvSpPr>
        <p:spPr>
          <a:xfrm>
            <a:off x="756969" y="1733143"/>
            <a:ext cx="3174372" cy="4159248"/>
          </a:xfrm>
          <a:prstGeom prst="rect">
            <a:avLst/>
          </a:prstGeom>
          <a:solidFill>
            <a:srgbClr val="134193">
              <a:alpha val="74902"/>
            </a:srgbClr>
          </a:solidFill>
          <a:ln w="28575"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son los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Personales?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las percepciones respecto al grado de capacidad que los colaboradores sienten para controlar y manejar sus desafíos laborales.</a:t>
            </a:r>
          </a:p>
          <a:p>
            <a:endParaRPr lang="es-C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monitoreamos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 dimensiones?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muestra que la gestión de estos aspectos tiene una gran influencia en el bienestar y la experiencia cotidiana de los colaboradores.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F35D537-169B-400C-8648-39D90C622ADE}"/>
              </a:ext>
            </a:extLst>
          </p:cNvPr>
          <p:cNvSpPr/>
          <p:nvPr/>
        </p:nvSpPr>
        <p:spPr>
          <a:xfrm>
            <a:off x="5614736" y="397174"/>
            <a:ext cx="4148241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A6C2CCFB-2C30-4605-AD9E-1A1E0E14D5B9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EE54C3B-2877-49B2-97DE-BBE01D927A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1083" y="382094"/>
            <a:ext cx="5233653" cy="545172"/>
          </a:xfrm>
        </p:spPr>
        <p:txBody>
          <a:bodyPr/>
          <a:lstStyle/>
          <a:p>
            <a:pPr algn="ctr"/>
            <a:r>
              <a:rPr lang="es-ES" sz="2400" dirty="0"/>
              <a:t>RECURSOS PERSONALES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246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10"/>
          <p:cNvSpPr/>
          <p:nvPr/>
        </p:nvSpPr>
        <p:spPr>
          <a:xfrm rot="10800000">
            <a:off x="4105329" y="2279418"/>
            <a:ext cx="8086671" cy="993195"/>
          </a:xfrm>
          <a:prstGeom prst="homePlate">
            <a:avLst>
              <a:gd name="adj" fmla="val 22902"/>
            </a:avLst>
          </a:prstGeom>
          <a:solidFill>
            <a:srgbClr val="FF660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0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3"/>
          <p:cNvSpPr/>
          <p:nvPr/>
        </p:nvSpPr>
        <p:spPr>
          <a:xfrm>
            <a:off x="4423891" y="2308739"/>
            <a:ext cx="6702913" cy="93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Demandas Cognitivas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Grado en que el trabajo que se realiza requiere de altos niveles de concentración o excesivo cuidado.</a:t>
            </a:r>
          </a:p>
        </p:txBody>
      </p:sp>
      <p:sp>
        <p:nvSpPr>
          <p:cNvPr id="12" name="Pentagon 13"/>
          <p:cNvSpPr/>
          <p:nvPr/>
        </p:nvSpPr>
        <p:spPr>
          <a:xfrm rot="10800000">
            <a:off x="4086030" y="1247213"/>
            <a:ext cx="8086666" cy="993195"/>
          </a:xfrm>
          <a:prstGeom prst="homePlate">
            <a:avLst>
              <a:gd name="adj" fmla="val 22902"/>
            </a:avLst>
          </a:prstGeom>
          <a:solidFill>
            <a:srgbClr val="FF660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3" name="Rectangle 11"/>
          <p:cNvSpPr/>
          <p:nvPr/>
        </p:nvSpPr>
        <p:spPr>
          <a:xfrm>
            <a:off x="4404588" y="1287669"/>
            <a:ext cx="8281688" cy="91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Presión </a:t>
            </a:r>
            <a:r>
              <a:rPr lang="es-ES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en el Trabajo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Nivel de exigencia requerido por el cargo para cumplir con plazos demandantes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o grandes cantidad de trabajo.</a:t>
            </a:r>
          </a:p>
        </p:txBody>
      </p:sp>
      <p:sp>
        <p:nvSpPr>
          <p:cNvPr id="14" name="Pentagon 16"/>
          <p:cNvSpPr/>
          <p:nvPr/>
        </p:nvSpPr>
        <p:spPr>
          <a:xfrm rot="10800000">
            <a:off x="4087010" y="4343828"/>
            <a:ext cx="8085711" cy="993195"/>
          </a:xfrm>
          <a:prstGeom prst="homePlate">
            <a:avLst>
              <a:gd name="adj" fmla="val 23254"/>
            </a:avLst>
          </a:prstGeom>
          <a:solidFill>
            <a:srgbClr val="AC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4404588" y="4306501"/>
            <a:ext cx="8306136" cy="1032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Trabas Administrativas</a:t>
            </a:r>
            <a:r>
              <a:rPr lang="es-CL" altLang="es-C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Burocracia asociada a la resolución de trabas administrativas que constantemente dificultan el cumplimiento de objetivos en el trabajo</a:t>
            </a:r>
            <a:r>
              <a:rPr lang="es-CL" altLang="es-C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Pentagon 19"/>
          <p:cNvSpPr/>
          <p:nvPr/>
        </p:nvSpPr>
        <p:spPr>
          <a:xfrm rot="10800000">
            <a:off x="4086499" y="5376031"/>
            <a:ext cx="8086208" cy="993195"/>
          </a:xfrm>
          <a:prstGeom prst="homePlate">
            <a:avLst>
              <a:gd name="adj" fmla="val 24146"/>
            </a:avLst>
          </a:prstGeom>
          <a:solidFill>
            <a:srgbClr val="AC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04588" y="5396310"/>
            <a:ext cx="8199699" cy="953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Conflicto de Rol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Situaciones laborales en que distintas personas esperan cosas distintas respecto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al trabajo de alguien.</a:t>
            </a:r>
          </a:p>
        </p:txBody>
      </p:sp>
      <p:sp>
        <p:nvSpPr>
          <p:cNvPr id="18" name="Pentagon 22"/>
          <p:cNvSpPr/>
          <p:nvPr/>
        </p:nvSpPr>
        <p:spPr>
          <a:xfrm rot="10800000">
            <a:off x="4086838" y="3311623"/>
            <a:ext cx="8085881" cy="993195"/>
          </a:xfrm>
          <a:prstGeom prst="homePlate">
            <a:avLst>
              <a:gd name="adj" fmla="val 26635"/>
            </a:avLst>
          </a:prstGeom>
          <a:solidFill>
            <a:srgbClr val="AC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6" name="Rectangle 18"/>
          <p:cNvSpPr/>
          <p:nvPr/>
        </p:nvSpPr>
        <p:spPr>
          <a:xfrm>
            <a:off x="4404588" y="3267004"/>
            <a:ext cx="8232038" cy="989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Demandas Emocionales:</a:t>
            </a:r>
            <a:r>
              <a:rPr lang="es-CL" alt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buClr>
                <a:srgbClr val="C00000"/>
              </a:buClr>
            </a:pPr>
            <a:r>
              <a:rPr lang="es-CL" altLang="es-C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Carga emocional asociada a la ejecución de un trabajo determinado, típicamente en cargos asociados a la entrega de servicios cara a cara a los clientes.</a:t>
            </a:r>
          </a:p>
        </p:txBody>
      </p:sp>
      <p:sp>
        <p:nvSpPr>
          <p:cNvPr id="24" name="26 CuadroTexto">
            <a:extLst>
              <a:ext uri="{FF2B5EF4-FFF2-40B4-BE49-F238E27FC236}">
                <a16:creationId xmlns:a16="http://schemas.microsoft.com/office/drawing/2014/main" id="{13224B75-D5DD-494F-B856-DD07EE69D24A}"/>
              </a:ext>
            </a:extLst>
          </p:cNvPr>
          <p:cNvSpPr txBox="1"/>
          <p:nvPr/>
        </p:nvSpPr>
        <p:spPr>
          <a:xfrm>
            <a:off x="703115" y="1269487"/>
            <a:ext cx="3168922" cy="5096755"/>
          </a:xfrm>
          <a:prstGeom prst="rect">
            <a:avLst/>
          </a:prstGeom>
          <a:solidFill>
            <a:srgbClr val="C00000">
              <a:alpha val="74902"/>
            </a:srgbClr>
          </a:solidFill>
          <a:ln w="28575"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son las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Demandas del Trabajo?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 del entorno que generan desgaste y que más afectan la experiencia de trabajo de los colaboradores.</a:t>
            </a:r>
          </a:p>
          <a:p>
            <a:endParaRPr lang="es-C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monitoreamos </a:t>
            </a:r>
          </a:p>
          <a:p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 dimensiones?</a:t>
            </a:r>
          </a:p>
          <a:p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detectar la fuente del desgaste excesivo de los equipos, lo que permite hacer gestión sobre la causa raíz detrás del agotamiento.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7E103CB-D205-44B3-A3E9-90FE60EC65DB}"/>
              </a:ext>
            </a:extLst>
          </p:cNvPr>
          <p:cNvSpPr/>
          <p:nvPr/>
        </p:nvSpPr>
        <p:spPr>
          <a:xfrm>
            <a:off x="5614736" y="397174"/>
            <a:ext cx="4148241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55ECADE-27D4-4657-99A7-E73A5C3507E3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EEBC7A7-396B-4C0C-B007-83F2A3993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1083" y="382094"/>
            <a:ext cx="5233653" cy="545172"/>
          </a:xfrm>
        </p:spPr>
        <p:txBody>
          <a:bodyPr/>
          <a:lstStyle/>
          <a:p>
            <a:pPr algn="ctr"/>
            <a:r>
              <a:rPr lang="es-ES" sz="2400" dirty="0"/>
              <a:t>DEMANDAS LABORALES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553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AEFA7757-C0F7-1A41-B0A7-166B702B8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2313089"/>
            <a:ext cx="4858721" cy="562458"/>
          </a:xfrm>
        </p:spPr>
        <p:txBody>
          <a:bodyPr/>
          <a:lstStyle/>
          <a:p>
            <a:r>
              <a:rPr lang="es-MX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71449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133B53F-D5C0-3841-BABA-D88E31CBEA4E}"/>
              </a:ext>
            </a:extLst>
          </p:cNvPr>
          <p:cNvSpPr/>
          <p:nvPr/>
        </p:nvSpPr>
        <p:spPr>
          <a:xfrm>
            <a:off x="400106" y="1774349"/>
            <a:ext cx="11391788" cy="4063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F7CF27D-53FB-4516-A96A-178B00024E7D}"/>
              </a:ext>
            </a:extLst>
          </p:cNvPr>
          <p:cNvGrpSpPr/>
          <p:nvPr/>
        </p:nvGrpSpPr>
        <p:grpSpPr>
          <a:xfrm>
            <a:off x="729790" y="2733461"/>
            <a:ext cx="5835380" cy="1932513"/>
            <a:chOff x="245035" y="2638654"/>
            <a:chExt cx="6219160" cy="1941471"/>
          </a:xfrm>
        </p:grpSpPr>
        <p:sp>
          <p:nvSpPr>
            <p:cNvPr id="3" name="2 Elipse"/>
            <p:cNvSpPr/>
            <p:nvPr/>
          </p:nvSpPr>
          <p:spPr>
            <a:xfrm>
              <a:off x="245035" y="2958207"/>
              <a:ext cx="1733105" cy="1621918"/>
            </a:xfrm>
            <a:prstGeom prst="ellipse">
              <a:avLst/>
            </a:prstGeom>
            <a:solidFill>
              <a:srgbClr val="79C0F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80%</a:t>
              </a:r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2559896" y="3499892"/>
              <a:ext cx="3801978" cy="962526"/>
              <a:chOff x="7375359" y="3835179"/>
              <a:chExt cx="3801978" cy="962526"/>
            </a:xfrm>
          </p:grpSpPr>
          <p:sp>
            <p:nvSpPr>
              <p:cNvPr id="5" name="4 Rectángulo"/>
              <p:cNvSpPr/>
              <p:nvPr/>
            </p:nvSpPr>
            <p:spPr>
              <a:xfrm>
                <a:off x="7375359" y="3835179"/>
                <a:ext cx="1828800" cy="409074"/>
              </a:xfrm>
              <a:prstGeom prst="rect">
                <a:avLst/>
              </a:prstGeom>
              <a:solidFill>
                <a:srgbClr val="0559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400" dirty="0">
                    <a:latin typeface="Arial Black" pitchFamily="34" charset="0"/>
                  </a:rPr>
                  <a:t>Alcance: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7375905" y="4388631"/>
                <a:ext cx="1828253" cy="409074"/>
              </a:xfrm>
              <a:prstGeom prst="rect">
                <a:avLst/>
              </a:prstGeom>
              <a:solidFill>
                <a:srgbClr val="0559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400" dirty="0">
                    <a:latin typeface="Arial Black" pitchFamily="34" charset="0"/>
                  </a:rPr>
                  <a:t>Participación:</a:t>
                </a: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9349084" y="3835179"/>
                <a:ext cx="1828253" cy="409074"/>
              </a:xfrm>
              <a:prstGeom prst="rect">
                <a:avLst/>
              </a:prstGeom>
              <a:solidFill>
                <a:srgbClr val="79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N = 332</a:t>
                </a: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9349084" y="4388631"/>
                <a:ext cx="1828253" cy="409072"/>
              </a:xfrm>
              <a:prstGeom prst="rect">
                <a:avLst/>
              </a:prstGeom>
              <a:solidFill>
                <a:srgbClr val="79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N = 264</a:t>
                </a:r>
              </a:p>
            </p:txBody>
          </p:sp>
        </p:grpSp>
        <p:sp>
          <p:nvSpPr>
            <p:cNvPr id="19" name="18 Rectángulo redondeado"/>
            <p:cNvSpPr/>
            <p:nvPr/>
          </p:nvSpPr>
          <p:spPr>
            <a:xfrm>
              <a:off x="2313195" y="2638654"/>
              <a:ext cx="4151000" cy="473112"/>
            </a:xfrm>
            <a:prstGeom prst="roundRect">
              <a:avLst/>
            </a:prstGeom>
            <a:solidFill>
              <a:srgbClr val="002060"/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dirty="0">
                  <a:latin typeface="Arial Black" pitchFamily="34" charset="0"/>
                </a:rPr>
                <a:t>Tasa de Respuesta 2020</a:t>
              </a:r>
            </a:p>
          </p:txBody>
        </p:sp>
      </p:grpSp>
      <p:sp>
        <p:nvSpPr>
          <p:cNvPr id="17" name="Marcador de posición de texto 1">
            <a:extLst>
              <a:ext uri="{FF2B5EF4-FFF2-40B4-BE49-F238E27FC236}">
                <a16:creationId xmlns:a16="http://schemas.microsoft.com/office/drawing/2014/main" id="{10C9E3E2-563A-419B-89F8-807DE856330A}"/>
              </a:ext>
            </a:extLst>
          </p:cNvPr>
          <p:cNvSpPr txBox="1">
            <a:spLocks/>
          </p:cNvSpPr>
          <p:nvPr/>
        </p:nvSpPr>
        <p:spPr>
          <a:xfrm>
            <a:off x="332116" y="345955"/>
            <a:ext cx="5480893" cy="5816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>
                <a:solidFill>
                  <a:srgbClr val="69B9E0"/>
                </a:solidFill>
                <a:ea typeface="+mn-ea"/>
              </a:rPr>
              <a:t>APLICACIÓN DE LA ENCUESTA</a:t>
            </a:r>
            <a:endParaRPr lang="es-CL" sz="2400" dirty="0">
              <a:solidFill>
                <a:srgbClr val="69B9E0"/>
              </a:solidFill>
              <a:ea typeface="+mn-ea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978D2E0-8394-48C8-9122-4A72F72ACF89}"/>
              </a:ext>
            </a:extLst>
          </p:cNvPr>
          <p:cNvGrpSpPr/>
          <p:nvPr/>
        </p:nvGrpSpPr>
        <p:grpSpPr>
          <a:xfrm>
            <a:off x="8426548" y="2733461"/>
            <a:ext cx="2645227" cy="1614434"/>
            <a:chOff x="8332619" y="4004840"/>
            <a:chExt cx="2281367" cy="1509635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FB34E7F3-61AF-485E-ADA9-4EDB24282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2619" y="4004840"/>
              <a:ext cx="1733105" cy="1505753"/>
            </a:xfrm>
            <a:custGeom>
              <a:avLst/>
              <a:gdLst>
                <a:gd name="T0" fmla="*/ 75 w 108"/>
                <a:gd name="T1" fmla="*/ 78 h 92"/>
                <a:gd name="T2" fmla="*/ 75 w 108"/>
                <a:gd name="T3" fmla="*/ 92 h 92"/>
                <a:gd name="T4" fmla="*/ 0 w 108"/>
                <a:gd name="T5" fmla="*/ 92 h 92"/>
                <a:gd name="T6" fmla="*/ 0 w 108"/>
                <a:gd name="T7" fmla="*/ 73 h 92"/>
                <a:gd name="T8" fmla="*/ 9 w 108"/>
                <a:gd name="T9" fmla="*/ 64 h 92"/>
                <a:gd name="T10" fmla="*/ 23 w 108"/>
                <a:gd name="T11" fmla="*/ 49 h 92"/>
                <a:gd name="T12" fmla="*/ 18 w 108"/>
                <a:gd name="T13" fmla="*/ 37 h 92"/>
                <a:gd name="T14" fmla="*/ 14 w 108"/>
                <a:gd name="T15" fmla="*/ 29 h 92"/>
                <a:gd name="T16" fmla="*/ 16 w 108"/>
                <a:gd name="T17" fmla="*/ 25 h 92"/>
                <a:gd name="T18" fmla="*/ 15 w 108"/>
                <a:gd name="T19" fmla="*/ 16 h 92"/>
                <a:gd name="T20" fmla="*/ 32 w 108"/>
                <a:gd name="T21" fmla="*/ 0 h 92"/>
                <a:gd name="T22" fmla="*/ 49 w 108"/>
                <a:gd name="T23" fmla="*/ 16 h 92"/>
                <a:gd name="T24" fmla="*/ 48 w 108"/>
                <a:gd name="T25" fmla="*/ 25 h 92"/>
                <a:gd name="T26" fmla="*/ 50 w 108"/>
                <a:gd name="T27" fmla="*/ 29 h 92"/>
                <a:gd name="T28" fmla="*/ 46 w 108"/>
                <a:gd name="T29" fmla="*/ 37 h 92"/>
                <a:gd name="T30" fmla="*/ 41 w 108"/>
                <a:gd name="T31" fmla="*/ 49 h 92"/>
                <a:gd name="T32" fmla="*/ 55 w 108"/>
                <a:gd name="T33" fmla="*/ 64 h 92"/>
                <a:gd name="T34" fmla="*/ 75 w 108"/>
                <a:gd name="T35" fmla="*/ 78 h 92"/>
                <a:gd name="T36" fmla="*/ 84 w 108"/>
                <a:gd name="T37" fmla="*/ 92 h 92"/>
                <a:gd name="T38" fmla="*/ 84 w 108"/>
                <a:gd name="T39" fmla="*/ 76 h 92"/>
                <a:gd name="T40" fmla="*/ 64 w 108"/>
                <a:gd name="T41" fmla="*/ 59 h 92"/>
                <a:gd name="T42" fmla="*/ 68 w 108"/>
                <a:gd name="T43" fmla="*/ 50 h 92"/>
                <a:gd name="T44" fmla="*/ 65 w 108"/>
                <a:gd name="T45" fmla="*/ 41 h 92"/>
                <a:gd name="T46" fmla="*/ 62 w 108"/>
                <a:gd name="T47" fmla="*/ 35 h 92"/>
                <a:gd name="T48" fmla="*/ 63 w 108"/>
                <a:gd name="T49" fmla="*/ 32 h 92"/>
                <a:gd name="T50" fmla="*/ 62 w 108"/>
                <a:gd name="T51" fmla="*/ 26 h 92"/>
                <a:gd name="T52" fmla="*/ 75 w 108"/>
                <a:gd name="T53" fmla="*/ 13 h 92"/>
                <a:gd name="T54" fmla="*/ 88 w 108"/>
                <a:gd name="T55" fmla="*/ 26 h 92"/>
                <a:gd name="T56" fmla="*/ 87 w 108"/>
                <a:gd name="T57" fmla="*/ 32 h 92"/>
                <a:gd name="T58" fmla="*/ 88 w 108"/>
                <a:gd name="T59" fmla="*/ 35 h 92"/>
                <a:gd name="T60" fmla="*/ 85 w 108"/>
                <a:gd name="T61" fmla="*/ 41 h 92"/>
                <a:gd name="T62" fmla="*/ 82 w 108"/>
                <a:gd name="T63" fmla="*/ 50 h 92"/>
                <a:gd name="T64" fmla="*/ 92 w 108"/>
                <a:gd name="T65" fmla="*/ 62 h 92"/>
                <a:gd name="T66" fmla="*/ 107 w 108"/>
                <a:gd name="T67" fmla="*/ 70 h 92"/>
                <a:gd name="T68" fmla="*/ 108 w 108"/>
                <a:gd name="T69" fmla="*/ 92 h 92"/>
                <a:gd name="T70" fmla="*/ 84 w 108"/>
                <a:gd name="T7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92">
                  <a:moveTo>
                    <a:pt x="75" y="78"/>
                  </a:moveTo>
                  <a:cubicBezTo>
                    <a:pt x="75" y="81"/>
                    <a:pt x="75" y="92"/>
                    <a:pt x="75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68"/>
                    <a:pt x="6" y="66"/>
                    <a:pt x="9" y="64"/>
                  </a:cubicBezTo>
                  <a:cubicBezTo>
                    <a:pt x="20" y="60"/>
                    <a:pt x="23" y="57"/>
                    <a:pt x="23" y="49"/>
                  </a:cubicBezTo>
                  <a:cubicBezTo>
                    <a:pt x="23" y="44"/>
                    <a:pt x="20" y="46"/>
                    <a:pt x="18" y="37"/>
                  </a:cubicBezTo>
                  <a:cubicBezTo>
                    <a:pt x="18" y="34"/>
                    <a:pt x="15" y="37"/>
                    <a:pt x="14" y="29"/>
                  </a:cubicBezTo>
                  <a:cubicBezTo>
                    <a:pt x="14" y="26"/>
                    <a:pt x="16" y="25"/>
                    <a:pt x="16" y="25"/>
                  </a:cubicBezTo>
                  <a:cubicBezTo>
                    <a:pt x="16" y="25"/>
                    <a:pt x="15" y="20"/>
                    <a:pt x="15" y="16"/>
                  </a:cubicBezTo>
                  <a:cubicBezTo>
                    <a:pt x="15" y="12"/>
                    <a:pt x="17" y="0"/>
                    <a:pt x="32" y="0"/>
                  </a:cubicBezTo>
                  <a:cubicBezTo>
                    <a:pt x="47" y="0"/>
                    <a:pt x="50" y="12"/>
                    <a:pt x="49" y="16"/>
                  </a:cubicBezTo>
                  <a:cubicBezTo>
                    <a:pt x="49" y="20"/>
                    <a:pt x="48" y="25"/>
                    <a:pt x="48" y="25"/>
                  </a:cubicBezTo>
                  <a:cubicBezTo>
                    <a:pt x="48" y="25"/>
                    <a:pt x="50" y="26"/>
                    <a:pt x="50" y="29"/>
                  </a:cubicBezTo>
                  <a:cubicBezTo>
                    <a:pt x="49" y="37"/>
                    <a:pt x="46" y="34"/>
                    <a:pt x="46" y="37"/>
                  </a:cubicBezTo>
                  <a:cubicBezTo>
                    <a:pt x="44" y="46"/>
                    <a:pt x="41" y="44"/>
                    <a:pt x="41" y="49"/>
                  </a:cubicBezTo>
                  <a:cubicBezTo>
                    <a:pt x="41" y="57"/>
                    <a:pt x="45" y="60"/>
                    <a:pt x="55" y="64"/>
                  </a:cubicBezTo>
                  <a:cubicBezTo>
                    <a:pt x="66" y="69"/>
                    <a:pt x="75" y="73"/>
                    <a:pt x="75" y="78"/>
                  </a:cubicBezTo>
                  <a:close/>
                  <a:moveTo>
                    <a:pt x="84" y="92"/>
                  </a:moveTo>
                  <a:cubicBezTo>
                    <a:pt x="84" y="76"/>
                    <a:pt x="84" y="76"/>
                    <a:pt x="84" y="76"/>
                  </a:cubicBezTo>
                  <a:cubicBezTo>
                    <a:pt x="84" y="69"/>
                    <a:pt x="81" y="67"/>
                    <a:pt x="64" y="59"/>
                  </a:cubicBezTo>
                  <a:cubicBezTo>
                    <a:pt x="67" y="56"/>
                    <a:pt x="68" y="54"/>
                    <a:pt x="68" y="50"/>
                  </a:cubicBezTo>
                  <a:cubicBezTo>
                    <a:pt x="68" y="46"/>
                    <a:pt x="66" y="47"/>
                    <a:pt x="65" y="41"/>
                  </a:cubicBezTo>
                  <a:cubicBezTo>
                    <a:pt x="64" y="38"/>
                    <a:pt x="62" y="41"/>
                    <a:pt x="62" y="35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3" y="32"/>
                    <a:pt x="62" y="28"/>
                    <a:pt x="62" y="26"/>
                  </a:cubicBezTo>
                  <a:cubicBezTo>
                    <a:pt x="62" y="22"/>
                    <a:pt x="64" y="13"/>
                    <a:pt x="75" y="13"/>
                  </a:cubicBezTo>
                  <a:cubicBezTo>
                    <a:pt x="86" y="13"/>
                    <a:pt x="88" y="22"/>
                    <a:pt x="88" y="26"/>
                  </a:cubicBezTo>
                  <a:cubicBezTo>
                    <a:pt x="88" y="28"/>
                    <a:pt x="87" y="32"/>
                    <a:pt x="87" y="32"/>
                  </a:cubicBezTo>
                  <a:cubicBezTo>
                    <a:pt x="87" y="32"/>
                    <a:pt x="88" y="32"/>
                    <a:pt x="88" y="35"/>
                  </a:cubicBezTo>
                  <a:cubicBezTo>
                    <a:pt x="88" y="41"/>
                    <a:pt x="86" y="38"/>
                    <a:pt x="85" y="41"/>
                  </a:cubicBezTo>
                  <a:cubicBezTo>
                    <a:pt x="84" y="47"/>
                    <a:pt x="82" y="46"/>
                    <a:pt x="82" y="50"/>
                  </a:cubicBezTo>
                  <a:cubicBezTo>
                    <a:pt x="82" y="56"/>
                    <a:pt x="84" y="58"/>
                    <a:pt x="92" y="62"/>
                  </a:cubicBezTo>
                  <a:cubicBezTo>
                    <a:pt x="100" y="65"/>
                    <a:pt x="105" y="67"/>
                    <a:pt x="107" y="70"/>
                  </a:cubicBezTo>
                  <a:cubicBezTo>
                    <a:pt x="108" y="72"/>
                    <a:pt x="108" y="92"/>
                    <a:pt x="108" y="92"/>
                  </a:cubicBezTo>
                  <a:lnTo>
                    <a:pt x="84" y="92"/>
                  </a:lnTo>
                  <a:close/>
                </a:path>
              </a:pathLst>
            </a:custGeom>
            <a:solidFill>
              <a:srgbClr val="767171">
                <a:alpha val="69804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0EAAEB3-E137-4C52-AF3B-C09796EFD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3368" y="4803494"/>
              <a:ext cx="1380618" cy="710981"/>
            </a:xfrm>
            <a:custGeom>
              <a:avLst/>
              <a:gdLst>
                <a:gd name="T0" fmla="*/ 108 w 108"/>
                <a:gd name="T1" fmla="*/ 10 h 86"/>
                <a:gd name="T2" fmla="*/ 108 w 108"/>
                <a:gd name="T3" fmla="*/ 75 h 86"/>
                <a:gd name="T4" fmla="*/ 97 w 108"/>
                <a:gd name="T5" fmla="*/ 86 h 86"/>
                <a:gd name="T6" fmla="*/ 11 w 108"/>
                <a:gd name="T7" fmla="*/ 86 h 86"/>
                <a:gd name="T8" fmla="*/ 0 w 108"/>
                <a:gd name="T9" fmla="*/ 75 h 86"/>
                <a:gd name="T10" fmla="*/ 0 w 108"/>
                <a:gd name="T11" fmla="*/ 10 h 86"/>
                <a:gd name="T12" fmla="*/ 11 w 108"/>
                <a:gd name="T13" fmla="*/ 0 h 86"/>
                <a:gd name="T14" fmla="*/ 97 w 108"/>
                <a:gd name="T15" fmla="*/ 0 h 86"/>
                <a:gd name="T16" fmla="*/ 108 w 108"/>
                <a:gd name="T17" fmla="*/ 10 h 86"/>
                <a:gd name="T18" fmla="*/ 97 w 108"/>
                <a:gd name="T19" fmla="*/ 10 h 86"/>
                <a:gd name="T20" fmla="*/ 11 w 108"/>
                <a:gd name="T21" fmla="*/ 10 h 86"/>
                <a:gd name="T22" fmla="*/ 11 w 108"/>
                <a:gd name="T23" fmla="*/ 75 h 86"/>
                <a:gd name="T24" fmla="*/ 97 w 108"/>
                <a:gd name="T25" fmla="*/ 75 h 86"/>
                <a:gd name="T26" fmla="*/ 97 w 108"/>
                <a:gd name="T27" fmla="*/ 10 h 86"/>
                <a:gd name="T28" fmla="*/ 48 w 108"/>
                <a:gd name="T29" fmla="*/ 32 h 86"/>
                <a:gd name="T30" fmla="*/ 21 w 108"/>
                <a:gd name="T31" fmla="*/ 32 h 86"/>
                <a:gd name="T32" fmla="*/ 21 w 108"/>
                <a:gd name="T33" fmla="*/ 22 h 86"/>
                <a:gd name="T34" fmla="*/ 48 w 108"/>
                <a:gd name="T35" fmla="*/ 22 h 86"/>
                <a:gd name="T36" fmla="*/ 48 w 108"/>
                <a:gd name="T37" fmla="*/ 32 h 86"/>
                <a:gd name="T38" fmla="*/ 48 w 108"/>
                <a:gd name="T39" fmla="*/ 48 h 86"/>
                <a:gd name="T40" fmla="*/ 21 w 108"/>
                <a:gd name="T41" fmla="*/ 48 h 86"/>
                <a:gd name="T42" fmla="*/ 21 w 108"/>
                <a:gd name="T43" fmla="*/ 38 h 86"/>
                <a:gd name="T44" fmla="*/ 48 w 108"/>
                <a:gd name="T45" fmla="*/ 38 h 86"/>
                <a:gd name="T46" fmla="*/ 48 w 108"/>
                <a:gd name="T47" fmla="*/ 48 h 86"/>
                <a:gd name="T48" fmla="*/ 48 w 108"/>
                <a:gd name="T49" fmla="*/ 64 h 86"/>
                <a:gd name="T50" fmla="*/ 21 w 108"/>
                <a:gd name="T51" fmla="*/ 64 h 86"/>
                <a:gd name="T52" fmla="*/ 21 w 108"/>
                <a:gd name="T53" fmla="*/ 54 h 86"/>
                <a:gd name="T54" fmla="*/ 48 w 108"/>
                <a:gd name="T55" fmla="*/ 54 h 86"/>
                <a:gd name="T56" fmla="*/ 48 w 108"/>
                <a:gd name="T57" fmla="*/ 64 h 86"/>
                <a:gd name="T58" fmla="*/ 86 w 108"/>
                <a:gd name="T59" fmla="*/ 64 h 86"/>
                <a:gd name="T60" fmla="*/ 59 w 108"/>
                <a:gd name="T61" fmla="*/ 64 h 86"/>
                <a:gd name="T62" fmla="*/ 60 w 108"/>
                <a:gd name="T63" fmla="*/ 56 h 86"/>
                <a:gd name="T64" fmla="*/ 69 w 108"/>
                <a:gd name="T65" fmla="*/ 49 h 86"/>
                <a:gd name="T66" fmla="*/ 63 w 108"/>
                <a:gd name="T67" fmla="*/ 34 h 86"/>
                <a:gd name="T68" fmla="*/ 73 w 108"/>
                <a:gd name="T69" fmla="*/ 22 h 86"/>
                <a:gd name="T70" fmla="*/ 82 w 108"/>
                <a:gd name="T71" fmla="*/ 34 h 86"/>
                <a:gd name="T72" fmla="*/ 76 w 108"/>
                <a:gd name="T73" fmla="*/ 49 h 86"/>
                <a:gd name="T74" fmla="*/ 85 w 108"/>
                <a:gd name="T75" fmla="*/ 56 h 86"/>
                <a:gd name="T76" fmla="*/ 86 w 108"/>
                <a:gd name="T7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6">
                  <a:moveTo>
                    <a:pt x="108" y="10"/>
                  </a:moveTo>
                  <a:cubicBezTo>
                    <a:pt x="108" y="75"/>
                    <a:pt x="108" y="75"/>
                    <a:pt x="108" y="75"/>
                  </a:cubicBezTo>
                  <a:cubicBezTo>
                    <a:pt x="108" y="81"/>
                    <a:pt x="103" y="86"/>
                    <a:pt x="97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4" y="86"/>
                    <a:pt x="0" y="81"/>
                    <a:pt x="0" y="7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3" y="0"/>
                    <a:pt x="108" y="5"/>
                    <a:pt x="108" y="10"/>
                  </a:cubicBezTo>
                  <a:close/>
                  <a:moveTo>
                    <a:pt x="97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7" y="75"/>
                    <a:pt x="97" y="75"/>
                    <a:pt x="97" y="75"/>
                  </a:cubicBezTo>
                  <a:lnTo>
                    <a:pt x="97" y="10"/>
                  </a:lnTo>
                  <a:close/>
                  <a:moveTo>
                    <a:pt x="48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48" y="32"/>
                  </a:lnTo>
                  <a:close/>
                  <a:moveTo>
                    <a:pt x="48" y="48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48" y="48"/>
                  </a:lnTo>
                  <a:close/>
                  <a:moveTo>
                    <a:pt x="4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48" y="54"/>
                    <a:pt x="48" y="54"/>
                    <a:pt x="48" y="54"/>
                  </a:cubicBezTo>
                  <a:lnTo>
                    <a:pt x="48" y="64"/>
                  </a:lnTo>
                  <a:close/>
                  <a:moveTo>
                    <a:pt x="86" y="64"/>
                  </a:moveTo>
                  <a:cubicBezTo>
                    <a:pt x="59" y="64"/>
                    <a:pt x="59" y="64"/>
                    <a:pt x="59" y="64"/>
                  </a:cubicBezTo>
                  <a:cubicBezTo>
                    <a:pt x="59" y="64"/>
                    <a:pt x="59" y="56"/>
                    <a:pt x="60" y="56"/>
                  </a:cubicBezTo>
                  <a:cubicBezTo>
                    <a:pt x="60" y="56"/>
                    <a:pt x="69" y="54"/>
                    <a:pt x="69" y="49"/>
                  </a:cubicBezTo>
                  <a:cubicBezTo>
                    <a:pt x="69" y="45"/>
                    <a:pt x="63" y="43"/>
                    <a:pt x="63" y="34"/>
                  </a:cubicBezTo>
                  <a:cubicBezTo>
                    <a:pt x="63" y="26"/>
                    <a:pt x="65" y="22"/>
                    <a:pt x="73" y="22"/>
                  </a:cubicBezTo>
                  <a:cubicBezTo>
                    <a:pt x="80" y="22"/>
                    <a:pt x="82" y="26"/>
                    <a:pt x="82" y="34"/>
                  </a:cubicBezTo>
                  <a:cubicBezTo>
                    <a:pt x="82" y="43"/>
                    <a:pt x="76" y="45"/>
                    <a:pt x="76" y="49"/>
                  </a:cubicBezTo>
                  <a:cubicBezTo>
                    <a:pt x="76" y="54"/>
                    <a:pt x="85" y="56"/>
                    <a:pt x="85" y="56"/>
                  </a:cubicBezTo>
                  <a:cubicBezTo>
                    <a:pt x="86" y="56"/>
                    <a:pt x="86" y="64"/>
                    <a:pt x="86" y="64"/>
                  </a:cubicBezTo>
                  <a:close/>
                </a:path>
              </a:pathLst>
            </a:custGeom>
            <a:solidFill>
              <a:srgbClr val="05599E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Rectangle 10">
            <a:extLst>
              <a:ext uri="{FF2B5EF4-FFF2-40B4-BE49-F238E27FC236}">
                <a16:creationId xmlns:a16="http://schemas.microsoft.com/office/drawing/2014/main" id="{07D3621D-DB55-4E33-8914-FCFCB66E9407}"/>
              </a:ext>
            </a:extLst>
          </p:cNvPr>
          <p:cNvSpPr/>
          <p:nvPr/>
        </p:nvSpPr>
        <p:spPr>
          <a:xfrm>
            <a:off x="5678905" y="397174"/>
            <a:ext cx="4084072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39B7BFC-2232-45CA-9D07-7DE080074FAF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2330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EA9FD10-9960-4194-849A-86CB102A6F7B}"/>
              </a:ext>
            </a:extLst>
          </p:cNvPr>
          <p:cNvSpPr/>
          <p:nvPr/>
        </p:nvSpPr>
        <p:spPr>
          <a:xfrm>
            <a:off x="387013" y="5430219"/>
            <a:ext cx="11118735" cy="1010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2" name="CuadroTexto 49">
            <a:extLst>
              <a:ext uri="{FF2B5EF4-FFF2-40B4-BE49-F238E27FC236}">
                <a16:creationId xmlns:a16="http://schemas.microsoft.com/office/drawing/2014/main" id="{ED27C6C3-017A-44A2-B96D-93091D2FA1D7}"/>
              </a:ext>
            </a:extLst>
          </p:cNvPr>
          <p:cNvSpPr txBox="1"/>
          <p:nvPr/>
        </p:nvSpPr>
        <p:spPr>
          <a:xfrm>
            <a:off x="390055" y="104506"/>
            <a:ext cx="706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RESULTADOS 2020 CENTRO COLOMBO AMERICANO </a:t>
            </a:r>
            <a:r>
              <a:rPr lang="es-CL" b="1" dirty="0">
                <a:solidFill>
                  <a:srgbClr val="69B9E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(N=264)</a:t>
            </a:r>
            <a:endParaRPr lang="es-CL" sz="2400" b="1" dirty="0">
              <a:solidFill>
                <a:srgbClr val="69B9E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64" name="Rectangle 10">
            <a:extLst>
              <a:ext uri="{FF2B5EF4-FFF2-40B4-BE49-F238E27FC236}">
                <a16:creationId xmlns:a16="http://schemas.microsoft.com/office/drawing/2014/main" id="{968AA5FC-5696-4670-9908-C9F65BC4385D}"/>
              </a:ext>
            </a:extLst>
          </p:cNvPr>
          <p:cNvSpPr/>
          <p:nvPr/>
        </p:nvSpPr>
        <p:spPr>
          <a:xfrm>
            <a:off x="7110486" y="137862"/>
            <a:ext cx="3362177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5" name="Rectangle 12">
            <a:extLst>
              <a:ext uri="{FF2B5EF4-FFF2-40B4-BE49-F238E27FC236}">
                <a16:creationId xmlns:a16="http://schemas.microsoft.com/office/drawing/2014/main" id="{BB6CB353-49C8-4F66-A8C1-3F775F3D64CB}"/>
              </a:ext>
            </a:extLst>
          </p:cNvPr>
          <p:cNvSpPr/>
          <p:nvPr/>
        </p:nvSpPr>
        <p:spPr>
          <a:xfrm>
            <a:off x="1" y="137862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3" name="48 Rectángulo">
            <a:extLst>
              <a:ext uri="{FF2B5EF4-FFF2-40B4-BE49-F238E27FC236}">
                <a16:creationId xmlns:a16="http://schemas.microsoft.com/office/drawing/2014/main" id="{4F5EB974-7CF8-480B-9C89-14D887794A44}"/>
              </a:ext>
            </a:extLst>
          </p:cNvPr>
          <p:cNvSpPr/>
          <p:nvPr/>
        </p:nvSpPr>
        <p:spPr>
          <a:xfrm>
            <a:off x="359676" y="1149189"/>
            <a:ext cx="3912183" cy="369328"/>
          </a:xfrm>
          <a:prstGeom prst="rect">
            <a:avLst/>
          </a:prstGeom>
          <a:solidFill>
            <a:srgbClr val="CDD0D7"/>
          </a:solidFill>
        </p:spPr>
        <p:txBody>
          <a:bodyPr wrap="square" lIns="121917" tIns="60958" rIns="121917" bIns="60958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Niveles del engagement</a:t>
            </a:r>
            <a:endParaRPr lang="es-CL" sz="1600" b="1" dirty="0">
              <a:solidFill>
                <a:schemeClr val="bg2">
                  <a:lumMod val="50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69" name="Group 1">
            <a:extLst>
              <a:ext uri="{FF2B5EF4-FFF2-40B4-BE49-F238E27FC236}">
                <a16:creationId xmlns:a16="http://schemas.microsoft.com/office/drawing/2014/main" id="{D0414580-1E6D-48BA-B1CD-410FA037AD8A}"/>
              </a:ext>
            </a:extLst>
          </p:cNvPr>
          <p:cNvGrpSpPr/>
          <p:nvPr/>
        </p:nvGrpSpPr>
        <p:grpSpPr>
          <a:xfrm>
            <a:off x="4412677" y="1152777"/>
            <a:ext cx="1385040" cy="2988157"/>
            <a:chOff x="3885325" y="1318421"/>
            <a:chExt cx="838387" cy="2325293"/>
          </a:xfrm>
        </p:grpSpPr>
        <p:sp>
          <p:nvSpPr>
            <p:cNvPr id="71" name="Rectángulo: esquinas redondeadas 9">
              <a:extLst>
                <a:ext uri="{FF2B5EF4-FFF2-40B4-BE49-F238E27FC236}">
                  <a16:creationId xmlns:a16="http://schemas.microsoft.com/office/drawing/2014/main" id="{006D189F-F5B1-4F5F-9422-390EF044E955}"/>
                </a:ext>
              </a:extLst>
            </p:cNvPr>
            <p:cNvSpPr/>
            <p:nvPr/>
          </p:nvSpPr>
          <p:spPr>
            <a:xfrm>
              <a:off x="4093095" y="3319863"/>
              <a:ext cx="422230" cy="323851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NIVEL ALTO</a:t>
              </a:r>
            </a:p>
            <a:p>
              <a:pPr algn="ctr"/>
              <a:r>
                <a:rPr lang="es-CL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4,57-4,95</a:t>
              </a:r>
            </a:p>
          </p:txBody>
        </p:sp>
        <p:sp>
          <p:nvSpPr>
            <p:cNvPr id="72" name="Rectángulo: esquinas redondeadas 49">
              <a:extLst>
                <a:ext uri="{FF2B5EF4-FFF2-40B4-BE49-F238E27FC236}">
                  <a16:creationId xmlns:a16="http://schemas.microsoft.com/office/drawing/2014/main" id="{A0CA5411-E94B-4535-BA1A-676224A12D67}"/>
                </a:ext>
              </a:extLst>
            </p:cNvPr>
            <p:cNvSpPr/>
            <p:nvPr/>
          </p:nvSpPr>
          <p:spPr>
            <a:xfrm>
              <a:off x="4093095" y="2951680"/>
              <a:ext cx="422230" cy="323851"/>
            </a:xfrm>
            <a:prstGeom prst="round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MEDIO ALTO</a:t>
              </a:r>
            </a:p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4,37-4,56</a:t>
              </a:r>
            </a:p>
          </p:txBody>
        </p:sp>
        <p:sp>
          <p:nvSpPr>
            <p:cNvPr id="73" name="Rectángulo: esquinas redondeadas 50">
              <a:extLst>
                <a:ext uri="{FF2B5EF4-FFF2-40B4-BE49-F238E27FC236}">
                  <a16:creationId xmlns:a16="http://schemas.microsoft.com/office/drawing/2014/main" id="{FD280180-D8E3-4C27-9714-5942839F5C46}"/>
                </a:ext>
              </a:extLst>
            </p:cNvPr>
            <p:cNvSpPr/>
            <p:nvPr/>
          </p:nvSpPr>
          <p:spPr>
            <a:xfrm>
              <a:off x="4085909" y="2587235"/>
              <a:ext cx="422230" cy="323851"/>
            </a:xfrm>
            <a:prstGeom prst="round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MEDIO</a:t>
              </a:r>
            </a:p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4,22-4,36</a:t>
              </a:r>
            </a:p>
          </p:txBody>
        </p:sp>
        <p:sp>
          <p:nvSpPr>
            <p:cNvPr id="74" name="Rectángulo: esquinas redondeadas 52">
              <a:extLst>
                <a:ext uri="{FF2B5EF4-FFF2-40B4-BE49-F238E27FC236}">
                  <a16:creationId xmlns:a16="http://schemas.microsoft.com/office/drawing/2014/main" id="{EA33439E-75EA-4226-AA29-39B630ED6150}"/>
                </a:ext>
              </a:extLst>
            </p:cNvPr>
            <p:cNvSpPr/>
            <p:nvPr/>
          </p:nvSpPr>
          <p:spPr>
            <a:xfrm>
              <a:off x="4085909" y="2225127"/>
              <a:ext cx="422230" cy="323851"/>
            </a:xfrm>
            <a:prstGeom prst="roundRect">
              <a:avLst/>
            </a:prstGeom>
            <a:solidFill>
              <a:srgbClr val="E79857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MEDIO BAJO</a:t>
              </a:r>
            </a:p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4,09-4,21</a:t>
              </a:r>
            </a:p>
          </p:txBody>
        </p:sp>
        <p:sp>
          <p:nvSpPr>
            <p:cNvPr id="75" name="Rectángulo: esquinas redondeadas 53">
              <a:extLst>
                <a:ext uri="{FF2B5EF4-FFF2-40B4-BE49-F238E27FC236}">
                  <a16:creationId xmlns:a16="http://schemas.microsoft.com/office/drawing/2014/main" id="{01125A9A-B8E4-496E-9E6C-79BAB21FE48C}"/>
                </a:ext>
              </a:extLst>
            </p:cNvPr>
            <p:cNvSpPr/>
            <p:nvPr/>
          </p:nvSpPr>
          <p:spPr>
            <a:xfrm>
              <a:off x="4076321" y="1853421"/>
              <a:ext cx="422230" cy="330900"/>
            </a:xfrm>
            <a:prstGeom prst="round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BAJO</a:t>
              </a:r>
            </a:p>
            <a:p>
              <a:pPr algn="ctr"/>
              <a:r>
                <a:rPr lang="es-CL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3,34-4,08</a:t>
              </a:r>
            </a:p>
          </p:txBody>
        </p:sp>
        <p:sp>
          <p:nvSpPr>
            <p:cNvPr id="76" name="48 Rectángulo">
              <a:extLst>
                <a:ext uri="{FF2B5EF4-FFF2-40B4-BE49-F238E27FC236}">
                  <a16:creationId xmlns:a16="http://schemas.microsoft.com/office/drawing/2014/main" id="{B6736984-0316-434E-94FE-8588E0C196F1}"/>
                </a:ext>
              </a:extLst>
            </p:cNvPr>
            <p:cNvSpPr/>
            <p:nvPr/>
          </p:nvSpPr>
          <p:spPr>
            <a:xfrm>
              <a:off x="3885325" y="1318421"/>
              <a:ext cx="838387" cy="28740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t">
              <a:spAutoFit/>
            </a:bodyPr>
            <a:lstStyle/>
            <a:p>
              <a:pPr algn="ctr"/>
              <a:r>
                <a:rPr lang="es-CL" sz="800" b="1" dirty="0">
                  <a:solidFill>
                    <a:srgbClr val="40404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Índice Chile</a:t>
              </a:r>
            </a:p>
            <a:p>
              <a:pPr algn="ctr"/>
              <a:r>
                <a:rPr lang="es-CL" sz="800" b="1" dirty="0">
                  <a:solidFill>
                    <a:srgbClr val="40404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</p:grpSp>
      <p:sp>
        <p:nvSpPr>
          <p:cNvPr id="96" name="49 Elipse">
            <a:extLst>
              <a:ext uri="{FF2B5EF4-FFF2-40B4-BE49-F238E27FC236}">
                <a16:creationId xmlns:a16="http://schemas.microsoft.com/office/drawing/2014/main" id="{0F83B21D-FC5B-4650-B463-9EF674D1A7D8}"/>
              </a:ext>
            </a:extLst>
          </p:cNvPr>
          <p:cNvSpPr/>
          <p:nvPr/>
        </p:nvSpPr>
        <p:spPr>
          <a:xfrm>
            <a:off x="992244" y="1972531"/>
            <a:ext cx="1515950" cy="1512278"/>
          </a:xfrm>
          <a:prstGeom prst="ellipse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t"/>
          <a:lstStyle/>
          <a:p>
            <a:pPr algn="ctr"/>
            <a:r>
              <a:rPr lang="es-C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4,59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F409C0-1586-4A1E-83F4-F684FCF33C9C}"/>
              </a:ext>
            </a:extLst>
          </p:cNvPr>
          <p:cNvSpPr/>
          <p:nvPr/>
        </p:nvSpPr>
        <p:spPr>
          <a:xfrm>
            <a:off x="1219056" y="2769473"/>
            <a:ext cx="1093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Promedio Engagement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6987EF-9AD0-48F5-AB1F-7F08F6BB522A}"/>
              </a:ext>
            </a:extLst>
          </p:cNvPr>
          <p:cNvSpPr/>
          <p:nvPr/>
        </p:nvSpPr>
        <p:spPr>
          <a:xfrm>
            <a:off x="992244" y="3818013"/>
            <a:ext cx="15472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900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Escala </a:t>
            </a:r>
            <a:r>
              <a:rPr lang="es-CL" sz="900" b="1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engagement</a:t>
            </a:r>
            <a:r>
              <a:rPr lang="es-CL" sz="900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 es de 0 a 6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431BCE7-906B-43EA-ACA3-CBCE82802CC9}"/>
              </a:ext>
            </a:extLst>
          </p:cNvPr>
          <p:cNvGrpSpPr/>
          <p:nvPr/>
        </p:nvGrpSpPr>
        <p:grpSpPr>
          <a:xfrm>
            <a:off x="307502" y="4187482"/>
            <a:ext cx="5451157" cy="664288"/>
            <a:chOff x="279564" y="4500430"/>
            <a:chExt cx="5237118" cy="465687"/>
          </a:xfrm>
        </p:grpSpPr>
        <p:sp>
          <p:nvSpPr>
            <p:cNvPr id="121" name="Flecha: pentágono 120">
              <a:extLst>
                <a:ext uri="{FF2B5EF4-FFF2-40B4-BE49-F238E27FC236}">
                  <a16:creationId xmlns:a16="http://schemas.microsoft.com/office/drawing/2014/main" id="{820B1195-A0A6-4357-82CF-910E604E9BF5}"/>
                </a:ext>
              </a:extLst>
            </p:cNvPr>
            <p:cNvSpPr/>
            <p:nvPr/>
          </p:nvSpPr>
          <p:spPr>
            <a:xfrm>
              <a:off x="329690" y="4542874"/>
              <a:ext cx="5186992" cy="348005"/>
            </a:xfrm>
            <a:prstGeom prst="homePlate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19" name="48 Rectángulo">
              <a:extLst>
                <a:ext uri="{FF2B5EF4-FFF2-40B4-BE49-F238E27FC236}">
                  <a16:creationId xmlns:a16="http://schemas.microsoft.com/office/drawing/2014/main" id="{5BD93C8F-2955-450F-A450-89911A8A39C0}"/>
                </a:ext>
              </a:extLst>
            </p:cNvPr>
            <p:cNvSpPr/>
            <p:nvPr/>
          </p:nvSpPr>
          <p:spPr>
            <a:xfrm>
              <a:off x="4177874" y="4546599"/>
              <a:ext cx="583163" cy="327883"/>
            </a:xfrm>
            <a:prstGeom prst="rect">
              <a:avLst/>
            </a:prstGeom>
            <a:noFill/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00" b="1" dirty="0">
                  <a:solidFill>
                    <a:srgbClr val="0071C0"/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18,2%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F0E5D37-C440-450E-A535-9B1F1277DA5B}"/>
                </a:ext>
              </a:extLst>
            </p:cNvPr>
            <p:cNvSpPr/>
            <p:nvPr/>
          </p:nvSpPr>
          <p:spPr>
            <a:xfrm>
              <a:off x="279564" y="4500430"/>
              <a:ext cx="1918247" cy="465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L" sz="1000" b="1" dirty="0">
                  <a:solidFill>
                    <a:schemeClr val="bg2">
                      <a:lumMod val="50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Benchmark Chile </a:t>
              </a:r>
            </a:p>
            <a:p>
              <a:r>
                <a:rPr lang="es-CL" sz="900" b="1" dirty="0">
                  <a:solidFill>
                    <a:schemeClr val="bg2">
                      <a:lumMod val="50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Servicios 2018</a:t>
              </a:r>
            </a:p>
          </p:txBody>
        </p:sp>
        <p:sp>
          <p:nvSpPr>
            <p:cNvPr id="101" name="48 Rectángulo">
              <a:extLst>
                <a:ext uri="{FF2B5EF4-FFF2-40B4-BE49-F238E27FC236}">
                  <a16:creationId xmlns:a16="http://schemas.microsoft.com/office/drawing/2014/main" id="{18D7D919-1554-48F3-A214-2D0A90545F12}"/>
                </a:ext>
              </a:extLst>
            </p:cNvPr>
            <p:cNvSpPr/>
            <p:nvPr/>
          </p:nvSpPr>
          <p:spPr>
            <a:xfrm>
              <a:off x="2249956" y="4586022"/>
              <a:ext cx="922199" cy="258911"/>
            </a:xfrm>
            <a:prstGeom prst="rect">
              <a:avLst/>
            </a:prstGeom>
            <a:noFill/>
          </p:spPr>
          <p:txBody>
            <a:bodyPr wrap="square" lIns="121917" tIns="60958" rIns="121917" bIns="60958" anchor="ctr">
              <a:spAutoFit/>
            </a:bodyPr>
            <a:lstStyle/>
            <a:p>
              <a:r>
                <a:rPr lang="es-CL" sz="800" b="1" dirty="0">
                  <a:solidFill>
                    <a:schemeClr val="bg2">
                      <a:lumMod val="50000"/>
                    </a:schemeClr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Promedio Engagement: </a:t>
              </a:r>
            </a:p>
          </p:txBody>
        </p:sp>
        <p:sp>
          <p:nvSpPr>
            <p:cNvPr id="102" name="48 Rectángulo">
              <a:extLst>
                <a:ext uri="{FF2B5EF4-FFF2-40B4-BE49-F238E27FC236}">
                  <a16:creationId xmlns:a16="http://schemas.microsoft.com/office/drawing/2014/main" id="{F6A365B8-B721-4694-9487-F9D1C6D7F61D}"/>
                </a:ext>
              </a:extLst>
            </p:cNvPr>
            <p:cNvSpPr/>
            <p:nvPr/>
          </p:nvSpPr>
          <p:spPr>
            <a:xfrm>
              <a:off x="3560406" y="4586022"/>
              <a:ext cx="852052" cy="258911"/>
            </a:xfrm>
            <a:prstGeom prst="rect">
              <a:avLst/>
            </a:prstGeom>
            <a:noFill/>
          </p:spPr>
          <p:txBody>
            <a:bodyPr wrap="square" lIns="121917" tIns="60958" rIns="121917" bIns="60958" anchor="ctr">
              <a:spAutoFit/>
            </a:bodyPr>
            <a:lstStyle/>
            <a:p>
              <a:r>
                <a:rPr lang="es-CL" sz="800" b="1" dirty="0">
                  <a:solidFill>
                    <a:schemeClr val="bg2">
                      <a:lumMod val="50000"/>
                    </a:schemeClr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Total Engagement: </a:t>
              </a:r>
            </a:p>
          </p:txBody>
        </p:sp>
        <p:sp>
          <p:nvSpPr>
            <p:cNvPr id="103" name="48 Rectángulo">
              <a:extLst>
                <a:ext uri="{FF2B5EF4-FFF2-40B4-BE49-F238E27FC236}">
                  <a16:creationId xmlns:a16="http://schemas.microsoft.com/office/drawing/2014/main" id="{C077A616-19D3-40B3-811F-AA677E881589}"/>
                </a:ext>
              </a:extLst>
            </p:cNvPr>
            <p:cNvSpPr/>
            <p:nvPr/>
          </p:nvSpPr>
          <p:spPr>
            <a:xfrm>
              <a:off x="2914927" y="4540198"/>
              <a:ext cx="471595" cy="343668"/>
            </a:xfrm>
            <a:prstGeom prst="rect">
              <a:avLst/>
            </a:prstGeom>
            <a:noFill/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00" b="1" dirty="0">
                  <a:solidFill>
                    <a:srgbClr val="0071C0"/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4,28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A3B650E-DC9B-4F97-81F2-11D56C2CD1E9}"/>
              </a:ext>
            </a:extLst>
          </p:cNvPr>
          <p:cNvGrpSpPr/>
          <p:nvPr/>
        </p:nvGrpSpPr>
        <p:grpSpPr>
          <a:xfrm>
            <a:off x="6177923" y="4196866"/>
            <a:ext cx="5444766" cy="664288"/>
            <a:chOff x="3974009" y="3964527"/>
            <a:chExt cx="5005611" cy="465687"/>
          </a:xfrm>
        </p:grpSpPr>
        <p:sp>
          <p:nvSpPr>
            <p:cNvPr id="155" name="Flecha: pentágono 154">
              <a:extLst>
                <a:ext uri="{FF2B5EF4-FFF2-40B4-BE49-F238E27FC236}">
                  <a16:creationId xmlns:a16="http://schemas.microsoft.com/office/drawing/2014/main" id="{D577904C-9510-4BC0-8134-76D23ED72FE9}"/>
                </a:ext>
              </a:extLst>
            </p:cNvPr>
            <p:cNvSpPr/>
            <p:nvPr/>
          </p:nvSpPr>
          <p:spPr>
            <a:xfrm>
              <a:off x="4006204" y="4006971"/>
              <a:ext cx="4973416" cy="348005"/>
            </a:xfrm>
            <a:prstGeom prst="homePlate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56" name="48 Rectángulo">
              <a:extLst>
                <a:ext uri="{FF2B5EF4-FFF2-40B4-BE49-F238E27FC236}">
                  <a16:creationId xmlns:a16="http://schemas.microsoft.com/office/drawing/2014/main" id="{8D402E10-E4D0-4C66-9FEC-D539127EB5B1}"/>
                </a:ext>
              </a:extLst>
            </p:cNvPr>
            <p:cNvSpPr/>
            <p:nvPr/>
          </p:nvSpPr>
          <p:spPr>
            <a:xfrm>
              <a:off x="7181627" y="4001312"/>
              <a:ext cx="583163" cy="333542"/>
            </a:xfrm>
            <a:prstGeom prst="rect">
              <a:avLst/>
            </a:prstGeom>
            <a:noFill/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00" b="1" dirty="0">
                  <a:solidFill>
                    <a:srgbClr val="FF0000"/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17,9%</a:t>
              </a:r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DC81D008-EB28-4272-B656-C4476EBA2736}"/>
                </a:ext>
              </a:extLst>
            </p:cNvPr>
            <p:cNvSpPr/>
            <p:nvPr/>
          </p:nvSpPr>
          <p:spPr>
            <a:xfrm>
              <a:off x="3974009" y="3964527"/>
              <a:ext cx="1805374" cy="465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L" sz="1000" b="1" dirty="0">
                  <a:solidFill>
                    <a:schemeClr val="bg2">
                      <a:lumMod val="50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Benchmark Chile </a:t>
              </a:r>
            </a:p>
            <a:p>
              <a:r>
                <a:rPr lang="es-CL" sz="900" b="1" dirty="0">
                  <a:solidFill>
                    <a:schemeClr val="bg2">
                      <a:lumMod val="50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Servicios 2018</a:t>
              </a:r>
            </a:p>
          </p:txBody>
        </p:sp>
        <p:sp>
          <p:nvSpPr>
            <p:cNvPr id="158" name="48 Rectángulo">
              <a:extLst>
                <a:ext uri="{FF2B5EF4-FFF2-40B4-BE49-F238E27FC236}">
                  <a16:creationId xmlns:a16="http://schemas.microsoft.com/office/drawing/2014/main" id="{0927A9CC-1985-4945-B369-280B34BEF0EE}"/>
                </a:ext>
              </a:extLst>
            </p:cNvPr>
            <p:cNvSpPr/>
            <p:nvPr/>
          </p:nvSpPr>
          <p:spPr>
            <a:xfrm>
              <a:off x="5472009" y="4050119"/>
              <a:ext cx="922199" cy="258911"/>
            </a:xfrm>
            <a:prstGeom prst="rect">
              <a:avLst/>
            </a:prstGeom>
            <a:noFill/>
          </p:spPr>
          <p:txBody>
            <a:bodyPr wrap="square" lIns="121917" tIns="60958" rIns="121917" bIns="60958" anchor="ctr">
              <a:spAutoFit/>
            </a:bodyPr>
            <a:lstStyle/>
            <a:p>
              <a:r>
                <a:rPr lang="es-CL" sz="800" b="1" dirty="0">
                  <a:solidFill>
                    <a:schemeClr val="bg2">
                      <a:lumMod val="50000"/>
                    </a:schemeClr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Promedio Agotamiento: </a:t>
              </a:r>
            </a:p>
          </p:txBody>
        </p:sp>
        <p:sp>
          <p:nvSpPr>
            <p:cNvPr id="159" name="48 Rectángulo">
              <a:extLst>
                <a:ext uri="{FF2B5EF4-FFF2-40B4-BE49-F238E27FC236}">
                  <a16:creationId xmlns:a16="http://schemas.microsoft.com/office/drawing/2014/main" id="{E2D4DE08-C891-4007-A828-1AEB81C03B56}"/>
                </a:ext>
              </a:extLst>
            </p:cNvPr>
            <p:cNvSpPr/>
            <p:nvPr/>
          </p:nvSpPr>
          <p:spPr>
            <a:xfrm>
              <a:off x="6666059" y="4050119"/>
              <a:ext cx="852052" cy="258911"/>
            </a:xfrm>
            <a:prstGeom prst="rect">
              <a:avLst/>
            </a:prstGeom>
            <a:noFill/>
          </p:spPr>
          <p:txBody>
            <a:bodyPr wrap="square" lIns="121917" tIns="60958" rIns="121917" bIns="60958" anchor="ctr">
              <a:spAutoFit/>
            </a:bodyPr>
            <a:lstStyle/>
            <a:p>
              <a:r>
                <a:rPr lang="es-CL" sz="800" b="1" dirty="0">
                  <a:solidFill>
                    <a:schemeClr val="bg2">
                      <a:lumMod val="50000"/>
                    </a:schemeClr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Riesgo de Agotamiento: </a:t>
              </a:r>
            </a:p>
          </p:txBody>
        </p:sp>
        <p:sp>
          <p:nvSpPr>
            <p:cNvPr id="160" name="48 Rectángulo">
              <a:extLst>
                <a:ext uri="{FF2B5EF4-FFF2-40B4-BE49-F238E27FC236}">
                  <a16:creationId xmlns:a16="http://schemas.microsoft.com/office/drawing/2014/main" id="{925A832A-819F-4249-BA69-55D3F5102DC0}"/>
                </a:ext>
              </a:extLst>
            </p:cNvPr>
            <p:cNvSpPr/>
            <p:nvPr/>
          </p:nvSpPr>
          <p:spPr>
            <a:xfrm>
              <a:off x="6035080" y="4001312"/>
              <a:ext cx="471595" cy="323199"/>
            </a:xfrm>
            <a:prstGeom prst="rect">
              <a:avLst/>
            </a:prstGeom>
            <a:noFill/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00" b="1" dirty="0">
                  <a:solidFill>
                    <a:srgbClr val="FF0000"/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2,58</a:t>
              </a:r>
            </a:p>
          </p:txBody>
        </p:sp>
        <p:sp>
          <p:nvSpPr>
            <p:cNvPr id="161" name="48 Rectángulo">
              <a:extLst>
                <a:ext uri="{FF2B5EF4-FFF2-40B4-BE49-F238E27FC236}">
                  <a16:creationId xmlns:a16="http://schemas.microsoft.com/office/drawing/2014/main" id="{57173817-DA4F-4965-91A6-37B74EC69CF9}"/>
                </a:ext>
              </a:extLst>
            </p:cNvPr>
            <p:cNvSpPr/>
            <p:nvPr/>
          </p:nvSpPr>
          <p:spPr>
            <a:xfrm>
              <a:off x="8294922" y="4048688"/>
              <a:ext cx="583163" cy="254390"/>
            </a:xfrm>
            <a:prstGeom prst="rect">
              <a:avLst/>
            </a:prstGeom>
            <a:noFill/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00" b="1" dirty="0">
                  <a:solidFill>
                    <a:srgbClr val="FF0000"/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18,3%</a:t>
              </a:r>
            </a:p>
          </p:txBody>
        </p:sp>
        <p:sp>
          <p:nvSpPr>
            <p:cNvPr id="162" name="48 Rectángulo">
              <a:extLst>
                <a:ext uri="{FF2B5EF4-FFF2-40B4-BE49-F238E27FC236}">
                  <a16:creationId xmlns:a16="http://schemas.microsoft.com/office/drawing/2014/main" id="{C8275629-0FDA-4CAD-828C-F334B398D227}"/>
                </a:ext>
              </a:extLst>
            </p:cNvPr>
            <p:cNvSpPr/>
            <p:nvPr/>
          </p:nvSpPr>
          <p:spPr>
            <a:xfrm>
              <a:off x="7740190" y="4045949"/>
              <a:ext cx="852052" cy="258911"/>
            </a:xfrm>
            <a:prstGeom prst="rect">
              <a:avLst/>
            </a:prstGeom>
            <a:noFill/>
          </p:spPr>
          <p:txBody>
            <a:bodyPr wrap="square" lIns="121917" tIns="60958" rIns="121917" bIns="60958" anchor="ctr">
              <a:spAutoFit/>
            </a:bodyPr>
            <a:lstStyle/>
            <a:p>
              <a:r>
                <a:rPr lang="es-CL" sz="800" b="1" dirty="0">
                  <a:solidFill>
                    <a:schemeClr val="bg2">
                      <a:lumMod val="50000"/>
                    </a:schemeClr>
                  </a:solidFill>
                  <a:latin typeface="Arial Narrow" panose="020B0606020202030204" pitchFamily="34" charset="0"/>
                  <a:cs typeface="Arial Black" panose="020B0604020202020204" pitchFamily="34" charset="0"/>
                </a:rPr>
                <a:t>Total Agotamiento: </a:t>
              </a:r>
            </a:p>
          </p:txBody>
        </p:sp>
      </p:grp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FD155B28-E113-4890-91DB-284EBA8DF692}"/>
              </a:ext>
            </a:extLst>
          </p:cNvPr>
          <p:cNvSpPr/>
          <p:nvPr/>
        </p:nvSpPr>
        <p:spPr>
          <a:xfrm>
            <a:off x="6622859" y="3853272"/>
            <a:ext cx="15520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900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Escala </a:t>
            </a:r>
            <a:r>
              <a:rPr lang="es-CL" sz="900" b="1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agotamiento</a:t>
            </a:r>
            <a:r>
              <a:rPr lang="es-CL" sz="900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 es de 1 a 4</a:t>
            </a:r>
          </a:p>
        </p:txBody>
      </p:sp>
      <p:grpSp>
        <p:nvGrpSpPr>
          <p:cNvPr id="99" name="Group 371">
            <a:extLst>
              <a:ext uri="{FF2B5EF4-FFF2-40B4-BE49-F238E27FC236}">
                <a16:creationId xmlns:a16="http://schemas.microsoft.com/office/drawing/2014/main" id="{D86BF291-83A5-462F-9CDA-CE8B39AC1486}"/>
              </a:ext>
            </a:extLst>
          </p:cNvPr>
          <p:cNvGrpSpPr/>
          <p:nvPr/>
        </p:nvGrpSpPr>
        <p:grpSpPr>
          <a:xfrm>
            <a:off x="3232247" y="2569831"/>
            <a:ext cx="1436074" cy="756415"/>
            <a:chOff x="2054259" y="2375965"/>
            <a:chExt cx="1254828" cy="845834"/>
          </a:xfrm>
        </p:grpSpPr>
        <p:grpSp>
          <p:nvGrpSpPr>
            <p:cNvPr id="100" name="Group 372">
              <a:extLst>
                <a:ext uri="{FF2B5EF4-FFF2-40B4-BE49-F238E27FC236}">
                  <a16:creationId xmlns:a16="http://schemas.microsoft.com/office/drawing/2014/main" id="{86A31858-E33E-49BF-9A96-C403364C099F}"/>
                </a:ext>
              </a:extLst>
            </p:cNvPr>
            <p:cNvGrpSpPr/>
            <p:nvPr/>
          </p:nvGrpSpPr>
          <p:grpSpPr>
            <a:xfrm>
              <a:off x="2056060" y="2602309"/>
              <a:ext cx="759503" cy="619490"/>
              <a:chOff x="2056060" y="2602309"/>
              <a:chExt cx="759503" cy="619490"/>
            </a:xfrm>
          </p:grpSpPr>
          <p:sp>
            <p:nvSpPr>
              <p:cNvPr id="109" name="69 CuadroTexto">
                <a:extLst>
                  <a:ext uri="{FF2B5EF4-FFF2-40B4-BE49-F238E27FC236}">
                    <a16:creationId xmlns:a16="http://schemas.microsoft.com/office/drawing/2014/main" id="{7BCF997D-0B12-4E4D-ACF4-EB38B63FB78B}"/>
                  </a:ext>
                </a:extLst>
              </p:cNvPr>
              <p:cNvSpPr txBox="1"/>
              <p:nvPr/>
            </p:nvSpPr>
            <p:spPr>
              <a:xfrm>
                <a:off x="2100952" y="2602309"/>
                <a:ext cx="714611" cy="619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</a:rPr>
                  <a:t>Otros Niveles de Engagement</a:t>
                </a:r>
              </a:p>
            </p:txBody>
          </p:sp>
          <p:sp>
            <p:nvSpPr>
              <p:cNvPr id="120" name="Rectangle 377">
                <a:extLst>
                  <a:ext uri="{FF2B5EF4-FFF2-40B4-BE49-F238E27FC236}">
                    <a16:creationId xmlns:a16="http://schemas.microsoft.com/office/drawing/2014/main" id="{935AE218-E81B-4C95-B917-DC68194E6886}"/>
                  </a:ext>
                </a:extLst>
              </p:cNvPr>
              <p:cNvSpPr/>
              <p:nvPr/>
            </p:nvSpPr>
            <p:spPr>
              <a:xfrm>
                <a:off x="2056060" y="2670961"/>
                <a:ext cx="93384" cy="9503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105" name="Group 373">
              <a:extLst>
                <a:ext uri="{FF2B5EF4-FFF2-40B4-BE49-F238E27FC236}">
                  <a16:creationId xmlns:a16="http://schemas.microsoft.com/office/drawing/2014/main" id="{7A62EB6D-73F4-436A-860F-18264BC82C89}"/>
                </a:ext>
              </a:extLst>
            </p:cNvPr>
            <p:cNvGrpSpPr/>
            <p:nvPr/>
          </p:nvGrpSpPr>
          <p:grpSpPr>
            <a:xfrm>
              <a:off x="2054259" y="2375965"/>
              <a:ext cx="1254828" cy="275328"/>
              <a:chOff x="2054259" y="2375965"/>
              <a:chExt cx="1254828" cy="275328"/>
            </a:xfrm>
          </p:grpSpPr>
          <p:sp>
            <p:nvSpPr>
              <p:cNvPr id="106" name="69 CuadroTexto">
                <a:extLst>
                  <a:ext uri="{FF2B5EF4-FFF2-40B4-BE49-F238E27FC236}">
                    <a16:creationId xmlns:a16="http://schemas.microsoft.com/office/drawing/2014/main" id="{E3F1801E-0E08-49E1-84CD-24521B3E33E7}"/>
                  </a:ext>
                </a:extLst>
              </p:cNvPr>
              <p:cNvSpPr txBox="1"/>
              <p:nvPr/>
            </p:nvSpPr>
            <p:spPr>
              <a:xfrm>
                <a:off x="2088738" y="2375965"/>
                <a:ext cx="1220349" cy="275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Total Engagement</a:t>
                </a:r>
              </a:p>
            </p:txBody>
          </p:sp>
          <p:sp>
            <p:nvSpPr>
              <p:cNvPr id="108" name="Rectangle 31">
                <a:extLst>
                  <a:ext uri="{FF2B5EF4-FFF2-40B4-BE49-F238E27FC236}">
                    <a16:creationId xmlns:a16="http://schemas.microsoft.com/office/drawing/2014/main" id="{965E4B92-7194-46B7-9216-E495C6EEA9AF}"/>
                  </a:ext>
                </a:extLst>
              </p:cNvPr>
              <p:cNvSpPr/>
              <p:nvPr/>
            </p:nvSpPr>
            <p:spPr>
              <a:xfrm>
                <a:off x="2054259" y="2421074"/>
                <a:ext cx="93384" cy="95030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sp>
        <p:nvSpPr>
          <p:cNvPr id="123" name="49 Elipse">
            <a:extLst>
              <a:ext uri="{FF2B5EF4-FFF2-40B4-BE49-F238E27FC236}">
                <a16:creationId xmlns:a16="http://schemas.microsoft.com/office/drawing/2014/main" id="{FB96A89B-A1B2-41E2-949D-ACA26F6CDB2D}"/>
              </a:ext>
            </a:extLst>
          </p:cNvPr>
          <p:cNvSpPr/>
          <p:nvPr/>
        </p:nvSpPr>
        <p:spPr>
          <a:xfrm>
            <a:off x="6638295" y="1996281"/>
            <a:ext cx="1479642" cy="1463676"/>
          </a:xfrm>
          <a:prstGeom prst="ellipse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t"/>
          <a:lstStyle/>
          <a:p>
            <a:pPr algn="ctr"/>
            <a:r>
              <a:rPr lang="es-C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2,57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7813F5E4-0188-4D14-9512-401A8B960BC1}"/>
              </a:ext>
            </a:extLst>
          </p:cNvPr>
          <p:cNvSpPr/>
          <p:nvPr/>
        </p:nvSpPr>
        <p:spPr>
          <a:xfrm>
            <a:off x="6832380" y="2783889"/>
            <a:ext cx="109359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Promedio Agotamiento</a:t>
            </a:r>
          </a:p>
        </p:txBody>
      </p:sp>
      <p:grpSp>
        <p:nvGrpSpPr>
          <p:cNvPr id="130" name="Group 403">
            <a:extLst>
              <a:ext uri="{FF2B5EF4-FFF2-40B4-BE49-F238E27FC236}">
                <a16:creationId xmlns:a16="http://schemas.microsoft.com/office/drawing/2014/main" id="{D216A46F-D2D1-4C44-9BDD-1A00430EA4CD}"/>
              </a:ext>
            </a:extLst>
          </p:cNvPr>
          <p:cNvGrpSpPr/>
          <p:nvPr/>
        </p:nvGrpSpPr>
        <p:grpSpPr>
          <a:xfrm>
            <a:off x="9281203" y="2369538"/>
            <a:ext cx="1179806" cy="1100688"/>
            <a:chOff x="2054259" y="2192738"/>
            <a:chExt cx="1254828" cy="1142341"/>
          </a:xfrm>
        </p:grpSpPr>
        <p:grpSp>
          <p:nvGrpSpPr>
            <p:cNvPr id="131" name="Group 404">
              <a:extLst>
                <a:ext uri="{FF2B5EF4-FFF2-40B4-BE49-F238E27FC236}">
                  <a16:creationId xmlns:a16="http://schemas.microsoft.com/office/drawing/2014/main" id="{BE406BC7-637D-4CDA-A215-E0E62671974D}"/>
                </a:ext>
              </a:extLst>
            </p:cNvPr>
            <p:cNvGrpSpPr/>
            <p:nvPr/>
          </p:nvGrpSpPr>
          <p:grpSpPr>
            <a:xfrm>
              <a:off x="2056060" y="2760116"/>
              <a:ext cx="923452" cy="574963"/>
              <a:chOff x="2056060" y="2760116"/>
              <a:chExt cx="923452" cy="574963"/>
            </a:xfrm>
          </p:grpSpPr>
          <p:sp>
            <p:nvSpPr>
              <p:cNvPr id="142" name="69 CuadroTexto">
                <a:extLst>
                  <a:ext uri="{FF2B5EF4-FFF2-40B4-BE49-F238E27FC236}">
                    <a16:creationId xmlns:a16="http://schemas.microsoft.com/office/drawing/2014/main" id="{DC1E754F-1A76-4B93-B972-C7F2A7801A0D}"/>
                  </a:ext>
                </a:extLst>
              </p:cNvPr>
              <p:cNvSpPr txBox="1"/>
              <p:nvPr/>
            </p:nvSpPr>
            <p:spPr>
              <a:xfrm>
                <a:off x="2101340" y="2760116"/>
                <a:ext cx="878172" cy="574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</a:rPr>
                  <a:t>Otros Niveles de Agotamiento</a:t>
                </a:r>
              </a:p>
            </p:txBody>
          </p:sp>
          <p:sp>
            <p:nvSpPr>
              <p:cNvPr id="144" name="Rectangle 411">
                <a:extLst>
                  <a:ext uri="{FF2B5EF4-FFF2-40B4-BE49-F238E27FC236}">
                    <a16:creationId xmlns:a16="http://schemas.microsoft.com/office/drawing/2014/main" id="{7C9E456A-063E-436D-B651-8962372165B1}"/>
                  </a:ext>
                </a:extLst>
              </p:cNvPr>
              <p:cNvSpPr/>
              <p:nvPr/>
            </p:nvSpPr>
            <p:spPr>
              <a:xfrm>
                <a:off x="2056060" y="2814224"/>
                <a:ext cx="93384" cy="9503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132" name="Group 405">
              <a:extLst>
                <a:ext uri="{FF2B5EF4-FFF2-40B4-BE49-F238E27FC236}">
                  <a16:creationId xmlns:a16="http://schemas.microsoft.com/office/drawing/2014/main" id="{B8498C10-A0E2-41D7-B2F1-468C80F347D9}"/>
                </a:ext>
              </a:extLst>
            </p:cNvPr>
            <p:cNvGrpSpPr/>
            <p:nvPr/>
          </p:nvGrpSpPr>
          <p:grpSpPr>
            <a:xfrm>
              <a:off x="2054259" y="2192738"/>
              <a:ext cx="1254828" cy="612644"/>
              <a:chOff x="2054259" y="2192738"/>
              <a:chExt cx="1254828" cy="612644"/>
            </a:xfrm>
          </p:grpSpPr>
          <p:sp>
            <p:nvSpPr>
              <p:cNvPr id="133" name="69 CuadroTexto">
                <a:extLst>
                  <a:ext uri="{FF2B5EF4-FFF2-40B4-BE49-F238E27FC236}">
                    <a16:creationId xmlns:a16="http://schemas.microsoft.com/office/drawing/2014/main" id="{C55F6BD9-9A4A-4792-A125-D710688062C1}"/>
                  </a:ext>
                </a:extLst>
              </p:cNvPr>
              <p:cNvSpPr txBox="1"/>
              <p:nvPr/>
            </p:nvSpPr>
            <p:spPr>
              <a:xfrm>
                <a:off x="2088738" y="2390130"/>
                <a:ext cx="1220349" cy="415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Riesgo de Agotamiento</a:t>
                </a:r>
              </a:p>
            </p:txBody>
          </p:sp>
          <p:sp>
            <p:nvSpPr>
              <p:cNvPr id="138" name="Rectangle 31">
                <a:extLst>
                  <a:ext uri="{FF2B5EF4-FFF2-40B4-BE49-F238E27FC236}">
                    <a16:creationId xmlns:a16="http://schemas.microsoft.com/office/drawing/2014/main" id="{F6B320FF-84ED-499F-BCAE-8FFCA52C36DF}"/>
                  </a:ext>
                </a:extLst>
              </p:cNvPr>
              <p:cNvSpPr/>
              <p:nvPr/>
            </p:nvSpPr>
            <p:spPr>
              <a:xfrm>
                <a:off x="2054259" y="2477732"/>
                <a:ext cx="93384" cy="95030"/>
              </a:xfrm>
              <a:prstGeom prst="rect">
                <a:avLst/>
              </a:prstGeom>
              <a:solidFill>
                <a:srgbClr val="FF9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40" name="69 CuadroTexto">
                <a:extLst>
                  <a:ext uri="{FF2B5EF4-FFF2-40B4-BE49-F238E27FC236}">
                    <a16:creationId xmlns:a16="http://schemas.microsoft.com/office/drawing/2014/main" id="{BB65F384-9376-40D4-B60E-F3C8933C6952}"/>
                  </a:ext>
                </a:extLst>
              </p:cNvPr>
              <p:cNvSpPr txBox="1"/>
              <p:nvPr/>
            </p:nvSpPr>
            <p:spPr>
              <a:xfrm>
                <a:off x="2082388" y="2192738"/>
                <a:ext cx="1220349" cy="255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Total Agotamiento</a:t>
                </a:r>
              </a:p>
            </p:txBody>
          </p:sp>
          <p:sp>
            <p:nvSpPr>
              <p:cNvPr id="141" name="Rectangle 31">
                <a:extLst>
                  <a:ext uri="{FF2B5EF4-FFF2-40B4-BE49-F238E27FC236}">
                    <a16:creationId xmlns:a16="http://schemas.microsoft.com/office/drawing/2014/main" id="{44418683-3B2C-4A2D-9B0D-E90E6079192D}"/>
                  </a:ext>
                </a:extLst>
              </p:cNvPr>
              <p:cNvSpPr/>
              <p:nvPr/>
            </p:nvSpPr>
            <p:spPr>
              <a:xfrm>
                <a:off x="2054259" y="2247443"/>
                <a:ext cx="93384" cy="95030"/>
              </a:xfrm>
              <a:prstGeom prst="rect">
                <a:avLst/>
              </a:prstGeom>
              <a:solidFill>
                <a:srgbClr val="FA54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sp>
        <p:nvSpPr>
          <p:cNvPr id="145" name="48 Rectángulo">
            <a:extLst>
              <a:ext uri="{FF2B5EF4-FFF2-40B4-BE49-F238E27FC236}">
                <a16:creationId xmlns:a16="http://schemas.microsoft.com/office/drawing/2014/main" id="{A0A13256-1AB6-4598-B758-FCF32E141675}"/>
              </a:ext>
            </a:extLst>
          </p:cNvPr>
          <p:cNvSpPr/>
          <p:nvPr/>
        </p:nvSpPr>
        <p:spPr>
          <a:xfrm>
            <a:off x="6212941" y="1142145"/>
            <a:ext cx="3912183" cy="369328"/>
          </a:xfrm>
          <a:prstGeom prst="rect">
            <a:avLst/>
          </a:prstGeom>
          <a:solidFill>
            <a:srgbClr val="CDD0D7"/>
          </a:solidFill>
        </p:spPr>
        <p:txBody>
          <a:bodyPr wrap="square" lIns="121917" tIns="60958" rIns="121917" bIns="60958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Niveles del agotamiento</a:t>
            </a:r>
            <a:endParaRPr lang="es-CL" sz="1600" b="1" dirty="0">
              <a:solidFill>
                <a:schemeClr val="bg2">
                  <a:lumMod val="50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1793972A-68D2-42DC-886C-AC7FDD7F0ABA}"/>
              </a:ext>
            </a:extLst>
          </p:cNvPr>
          <p:cNvSpPr/>
          <p:nvPr/>
        </p:nvSpPr>
        <p:spPr>
          <a:xfrm>
            <a:off x="387014" y="5079618"/>
            <a:ext cx="11179634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PRINCIPALES HALLAZGOS</a:t>
            </a:r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B0DF88C2-E832-45EC-B841-1975C14025A0}"/>
              </a:ext>
            </a:extLst>
          </p:cNvPr>
          <p:cNvSpPr txBox="1"/>
          <p:nvPr/>
        </p:nvSpPr>
        <p:spPr>
          <a:xfrm>
            <a:off x="687918" y="5446432"/>
            <a:ext cx="4725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Nivel de engagement se encuentra en el nivel alto del Índice Chileno, con un resultado mayor al promedio del macro sector Servicios de Chile.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2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Casi un cuarto de los colaboradores se encuentran en niveles máximos de activación, quienes son los que tienden a mostrar un mayor logro de objetivos.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3912749B-6941-4B7F-8FB8-3F5D55CF8034}"/>
              </a:ext>
            </a:extLst>
          </p:cNvPr>
          <p:cNvSpPr txBox="1"/>
          <p:nvPr/>
        </p:nvSpPr>
        <p:spPr>
          <a:xfrm>
            <a:off x="5840971" y="5430219"/>
            <a:ext cx="571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Nivel de agotamiento se encuentra en el nivel medio del Índice Chileno, y es similar al promedio del macro sector Servicios de Chile.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2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Un tercio de los colaboradores se encuentran en altos estados de agotamiento, por tanto, es importante monitorear a aquellos grupos desgastados para evitar licencias médicas, ausentismo, rotación y/o burnout en el corto plazo. </a:t>
            </a: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id="{2B99F273-635E-4CEA-AA02-094BD53F53CC}"/>
              </a:ext>
            </a:extLst>
          </p:cNvPr>
          <p:cNvGrpSpPr/>
          <p:nvPr/>
        </p:nvGrpSpPr>
        <p:grpSpPr>
          <a:xfrm>
            <a:off x="10261450" y="1138558"/>
            <a:ext cx="1385040" cy="3021790"/>
            <a:chOff x="3885016" y="1335799"/>
            <a:chExt cx="838387" cy="2307915"/>
          </a:xfrm>
        </p:grpSpPr>
        <p:sp>
          <p:nvSpPr>
            <p:cNvPr id="68" name="Rectángulo: esquinas redondeadas 9">
              <a:extLst>
                <a:ext uri="{FF2B5EF4-FFF2-40B4-BE49-F238E27FC236}">
                  <a16:creationId xmlns:a16="http://schemas.microsoft.com/office/drawing/2014/main" id="{32869361-B495-4E3B-8CA7-DC62E5298990}"/>
                </a:ext>
              </a:extLst>
            </p:cNvPr>
            <p:cNvSpPr/>
            <p:nvPr/>
          </p:nvSpPr>
          <p:spPr>
            <a:xfrm>
              <a:off x="4093095" y="3319863"/>
              <a:ext cx="422230" cy="323851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NIVEL BAJO</a:t>
              </a:r>
            </a:p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2,28-2,43</a:t>
              </a:r>
            </a:p>
          </p:txBody>
        </p:sp>
        <p:sp>
          <p:nvSpPr>
            <p:cNvPr id="70" name="Rectángulo: esquinas redondeadas 49">
              <a:extLst>
                <a:ext uri="{FF2B5EF4-FFF2-40B4-BE49-F238E27FC236}">
                  <a16:creationId xmlns:a16="http://schemas.microsoft.com/office/drawing/2014/main" id="{5949B6A2-3266-4025-B09B-F6CE44434F53}"/>
                </a:ext>
              </a:extLst>
            </p:cNvPr>
            <p:cNvSpPr/>
            <p:nvPr/>
          </p:nvSpPr>
          <p:spPr>
            <a:xfrm>
              <a:off x="4093095" y="2951680"/>
              <a:ext cx="422230" cy="323851"/>
            </a:xfrm>
            <a:prstGeom prst="round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MEDIO BAJO </a:t>
              </a:r>
            </a:p>
            <a:p>
              <a:pPr algn="ctr"/>
              <a:r>
                <a:rPr lang="es-CL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2,44-2,50</a:t>
              </a:r>
            </a:p>
          </p:txBody>
        </p:sp>
        <p:sp>
          <p:nvSpPr>
            <p:cNvPr id="77" name="Rectángulo: esquinas redondeadas 50">
              <a:extLst>
                <a:ext uri="{FF2B5EF4-FFF2-40B4-BE49-F238E27FC236}">
                  <a16:creationId xmlns:a16="http://schemas.microsoft.com/office/drawing/2014/main" id="{494B6B75-EBBA-4EEC-A593-9D835E012A8D}"/>
                </a:ext>
              </a:extLst>
            </p:cNvPr>
            <p:cNvSpPr/>
            <p:nvPr/>
          </p:nvSpPr>
          <p:spPr>
            <a:xfrm>
              <a:off x="4085909" y="2587235"/>
              <a:ext cx="422230" cy="323851"/>
            </a:xfrm>
            <a:prstGeom prst="round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MEDIO</a:t>
              </a:r>
            </a:p>
            <a:p>
              <a:pPr algn="ctr"/>
              <a:r>
                <a:rPr lang="es-CL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2,51-2,55</a:t>
              </a:r>
            </a:p>
          </p:txBody>
        </p:sp>
        <p:sp>
          <p:nvSpPr>
            <p:cNvPr id="78" name="Rectángulo: esquinas redondeadas 52">
              <a:extLst>
                <a:ext uri="{FF2B5EF4-FFF2-40B4-BE49-F238E27FC236}">
                  <a16:creationId xmlns:a16="http://schemas.microsoft.com/office/drawing/2014/main" id="{863A4310-4089-4F81-9EE2-1D6FA71BA9B0}"/>
                </a:ext>
              </a:extLst>
            </p:cNvPr>
            <p:cNvSpPr/>
            <p:nvPr/>
          </p:nvSpPr>
          <p:spPr>
            <a:xfrm>
              <a:off x="4085909" y="2225127"/>
              <a:ext cx="422230" cy="323851"/>
            </a:xfrm>
            <a:prstGeom prst="roundRect">
              <a:avLst/>
            </a:prstGeom>
            <a:solidFill>
              <a:srgbClr val="E79857">
                <a:alpha val="74902"/>
              </a:srgbClr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NIVEL MEDIO ALTO</a:t>
              </a:r>
            </a:p>
            <a:p>
              <a:pPr algn="ctr"/>
              <a:r>
                <a:rPr lang="es-CL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</a:rPr>
                <a:t>2,56-2,66</a:t>
              </a:r>
            </a:p>
          </p:txBody>
        </p:sp>
        <p:sp>
          <p:nvSpPr>
            <p:cNvPr id="79" name="Rectángulo: esquinas redondeadas 53">
              <a:extLst>
                <a:ext uri="{FF2B5EF4-FFF2-40B4-BE49-F238E27FC236}">
                  <a16:creationId xmlns:a16="http://schemas.microsoft.com/office/drawing/2014/main" id="{7F7EF922-4897-43C6-B932-31B671F81C5E}"/>
                </a:ext>
              </a:extLst>
            </p:cNvPr>
            <p:cNvSpPr/>
            <p:nvPr/>
          </p:nvSpPr>
          <p:spPr>
            <a:xfrm>
              <a:off x="4076321" y="1853421"/>
              <a:ext cx="422230" cy="330900"/>
            </a:xfrm>
            <a:prstGeom prst="round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s-CL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NIVEL ALTO</a:t>
              </a:r>
            </a:p>
            <a:p>
              <a:pPr algn="ctr"/>
              <a:r>
                <a:rPr lang="es-CL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2,67-2,90</a:t>
              </a:r>
            </a:p>
          </p:txBody>
        </p:sp>
        <p:sp>
          <p:nvSpPr>
            <p:cNvPr id="80" name="48 Rectángulo">
              <a:extLst>
                <a:ext uri="{FF2B5EF4-FFF2-40B4-BE49-F238E27FC236}">
                  <a16:creationId xmlns:a16="http://schemas.microsoft.com/office/drawing/2014/main" id="{BD6FD806-70BE-4CBD-A81B-FAE45097AD32}"/>
                </a:ext>
              </a:extLst>
            </p:cNvPr>
            <p:cNvSpPr/>
            <p:nvPr/>
          </p:nvSpPr>
          <p:spPr>
            <a:xfrm>
              <a:off x="3885016" y="1335799"/>
              <a:ext cx="838387" cy="28740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t">
              <a:spAutoFit/>
            </a:bodyPr>
            <a:lstStyle/>
            <a:p>
              <a:pPr algn="ctr"/>
              <a:r>
                <a:rPr lang="es-CL" sz="800" b="1" dirty="0">
                  <a:solidFill>
                    <a:srgbClr val="40404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Índice Chile</a:t>
              </a:r>
            </a:p>
            <a:p>
              <a:pPr algn="ctr"/>
              <a:r>
                <a:rPr lang="es-CL" sz="800" b="1" dirty="0">
                  <a:solidFill>
                    <a:srgbClr val="40404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</p:grpSp>
      <p:graphicFrame>
        <p:nvGraphicFramePr>
          <p:cNvPr id="81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918488"/>
              </p:ext>
            </p:extLst>
          </p:nvPr>
        </p:nvGraphicFramePr>
        <p:xfrm>
          <a:off x="379471" y="1598083"/>
          <a:ext cx="2930902" cy="235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965833"/>
              </p:ext>
            </p:extLst>
          </p:nvPr>
        </p:nvGraphicFramePr>
        <p:xfrm>
          <a:off x="6093990" y="1550924"/>
          <a:ext cx="2930902" cy="2469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552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echa: pentágono 26">
            <a:extLst>
              <a:ext uri="{FF2B5EF4-FFF2-40B4-BE49-F238E27FC236}">
                <a16:creationId xmlns:a16="http://schemas.microsoft.com/office/drawing/2014/main" id="{8912BF94-71FC-4662-8AB6-150410AE1C16}"/>
              </a:ext>
            </a:extLst>
          </p:cNvPr>
          <p:cNvSpPr/>
          <p:nvPr/>
        </p:nvSpPr>
        <p:spPr>
          <a:xfrm>
            <a:off x="1116971" y="3482637"/>
            <a:ext cx="9988175" cy="802080"/>
          </a:xfrm>
          <a:prstGeom prst="homePlate">
            <a:avLst/>
          </a:prstGeom>
          <a:solidFill>
            <a:srgbClr val="2108B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84BF26D6-A375-4CE3-92EC-106052822644}"/>
              </a:ext>
            </a:extLst>
          </p:cNvPr>
          <p:cNvSpPr/>
          <p:nvPr/>
        </p:nvSpPr>
        <p:spPr>
          <a:xfrm>
            <a:off x="1116972" y="1741684"/>
            <a:ext cx="8809081" cy="623487"/>
          </a:xfrm>
          <a:prstGeom prst="homePlate">
            <a:avLst/>
          </a:prstGeom>
          <a:solidFill>
            <a:srgbClr val="8DAD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62EC6E1F-054C-4BA5-A679-9D487640DA96}"/>
              </a:ext>
            </a:extLst>
          </p:cNvPr>
          <p:cNvSpPr/>
          <p:nvPr/>
        </p:nvSpPr>
        <p:spPr>
          <a:xfrm>
            <a:off x="1116971" y="2497725"/>
            <a:ext cx="9567070" cy="802080"/>
          </a:xfrm>
          <a:prstGeom prst="homePlate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1D01F53-7D55-488E-B41B-0FBC764D6C86}"/>
              </a:ext>
            </a:extLst>
          </p:cNvPr>
          <p:cNvSpPr/>
          <p:nvPr/>
        </p:nvSpPr>
        <p:spPr>
          <a:xfrm>
            <a:off x="1676400" y="1347537"/>
            <a:ext cx="9428746" cy="3140245"/>
          </a:xfrm>
          <a:prstGeom prst="rect">
            <a:avLst/>
          </a:prstGeom>
          <a:solidFill>
            <a:srgbClr val="B4B4B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BCE2E32-5815-5848-B1DE-4E4833D12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332414"/>
              </p:ext>
            </p:extLst>
          </p:nvPr>
        </p:nvGraphicFramePr>
        <p:xfrm>
          <a:off x="1694573" y="1742103"/>
          <a:ext cx="8128161" cy="62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161">
                  <a:extLst>
                    <a:ext uri="{9D8B030D-6E8A-4147-A177-3AD203B41FA5}">
                      <a16:colId xmlns:a16="http://schemas.microsoft.com/office/drawing/2014/main" val="1653759930"/>
                    </a:ext>
                  </a:extLst>
                </a:gridCol>
              </a:tblGrid>
              <a:tr h="62348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Para cada una de las 12 variables del modelo, se presenta el nivel obtenido por la organización o grupo. </a:t>
                      </a:r>
                    </a:p>
                  </a:txBody>
                  <a:tcPr marL="72000" marR="72000" marT="72000" marB="90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244675"/>
                  </a:ext>
                </a:extLst>
              </a:tr>
            </a:tbl>
          </a:graphicData>
        </a:graphic>
      </p:graphicFrame>
      <p:sp>
        <p:nvSpPr>
          <p:cNvPr id="13" name="12 Rectángulo redondeado"/>
          <p:cNvSpPr/>
          <p:nvPr/>
        </p:nvSpPr>
        <p:spPr>
          <a:xfrm>
            <a:off x="1116971" y="4487783"/>
            <a:ext cx="9988176" cy="582371"/>
          </a:xfrm>
          <a:prstGeom prst="roundRect">
            <a:avLst/>
          </a:prstGeom>
          <a:solidFill>
            <a:srgbClr val="151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s-CL" sz="1400" dirty="0"/>
              <a:t>Todas las variables tienen </a:t>
            </a:r>
            <a:r>
              <a:rPr lang="es-CL" sz="1400" b="1" dirty="0"/>
              <a:t>escalas de respuesta de 1 a 5</a:t>
            </a:r>
            <a:r>
              <a:rPr lang="es-CL" sz="1400" dirty="0"/>
              <a:t>, </a:t>
            </a:r>
          </a:p>
          <a:p>
            <a:pPr algn="ctr"/>
            <a:r>
              <a:rPr lang="es-CL" sz="1400" dirty="0"/>
              <a:t>a excepción de Autoeficacia que tiene escala de respuesta de 1 a 4.</a:t>
            </a:r>
          </a:p>
        </p:txBody>
      </p:sp>
      <p:sp>
        <p:nvSpPr>
          <p:cNvPr id="8" name="Marcador de posición de texto 1">
            <a:extLst>
              <a:ext uri="{FF2B5EF4-FFF2-40B4-BE49-F238E27FC236}">
                <a16:creationId xmlns:a16="http://schemas.microsoft.com/office/drawing/2014/main" id="{1B7E9B73-C8EB-4097-93E4-825C28B707A5}"/>
              </a:ext>
            </a:extLst>
          </p:cNvPr>
          <p:cNvSpPr txBox="1">
            <a:spLocks/>
          </p:cNvSpPr>
          <p:nvPr/>
        </p:nvSpPr>
        <p:spPr>
          <a:xfrm>
            <a:off x="332116" y="332064"/>
            <a:ext cx="9286184" cy="5816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>
                <a:solidFill>
                  <a:srgbClr val="69B9E0"/>
                </a:solidFill>
                <a:ea typeface="+mn-ea"/>
              </a:rPr>
              <a:t>MODELO RECURSOS Y DEMANDAS</a:t>
            </a:r>
            <a:endParaRPr lang="es-CL" sz="2400" dirty="0">
              <a:solidFill>
                <a:srgbClr val="69B9E0"/>
              </a:solidFill>
              <a:ea typeface="+mn-ea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47B78B15-5CD8-4CD3-84F8-E72E7C869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82697"/>
              </p:ext>
            </p:extLst>
          </p:nvPr>
        </p:nvGraphicFramePr>
        <p:xfrm>
          <a:off x="1694573" y="2501548"/>
          <a:ext cx="8628522" cy="8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522">
                  <a:extLst>
                    <a:ext uri="{9D8B030D-6E8A-4147-A177-3AD203B41FA5}">
                      <a16:colId xmlns:a16="http://schemas.microsoft.com/office/drawing/2014/main" val="1653759930"/>
                    </a:ext>
                  </a:extLst>
                </a:gridCol>
              </a:tblGrid>
              <a:tr h="62348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 incluye información comparativa con respecto al nivel promedio de las organizaciones del Sector Servicios en cada una de las variables. Adicionalmente, el gráfico incluye referencias respecto a los puntajes óptimos para cada una de las dimensiones reportadas.</a:t>
                      </a:r>
                    </a:p>
                  </a:txBody>
                  <a:tcPr marL="72000" marR="72000" marT="72000" marB="90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244675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66DD4453-40DD-449E-BF67-B4E44C443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80502"/>
              </p:ext>
            </p:extLst>
          </p:nvPr>
        </p:nvGraphicFramePr>
        <p:xfrm>
          <a:off x="1694573" y="3487710"/>
          <a:ext cx="8989469" cy="8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9469">
                  <a:extLst>
                    <a:ext uri="{9D8B030D-6E8A-4147-A177-3AD203B41FA5}">
                      <a16:colId xmlns:a16="http://schemas.microsoft.com/office/drawing/2014/main" val="1653759930"/>
                    </a:ext>
                  </a:extLst>
                </a:gridCol>
              </a:tblGrid>
              <a:tr h="62348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>
                          <a:solidFill>
                            <a:srgbClr val="00B050"/>
                          </a:solidFill>
                        </a:rPr>
                        <a:t>Nivel Óptimo: </a:t>
                      </a:r>
                      <a:r>
                        <a:rPr lang="es-CL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Puntaje promedio obtenido en esa variable por las personas con mayor engagement y menor agotamiento en la organización: es el nivel ideal en que el indicador debiera estar para generar niveles de energía equilibrados y activadores.</a:t>
                      </a:r>
                    </a:p>
                  </a:txBody>
                  <a:tcPr marL="72000" marR="72000" marT="72000" marB="90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244675"/>
                  </a:ext>
                </a:extLst>
              </a:tr>
            </a:tbl>
          </a:graphicData>
        </a:graphic>
      </p:graphicFrame>
      <p:sp>
        <p:nvSpPr>
          <p:cNvPr id="20" name="14 Rectángulo">
            <a:extLst>
              <a:ext uri="{FF2B5EF4-FFF2-40B4-BE49-F238E27FC236}">
                <a16:creationId xmlns:a16="http://schemas.microsoft.com/office/drawing/2014/main" id="{357D2362-336A-4CF9-913E-8D647291302B}"/>
              </a:ext>
            </a:extLst>
          </p:cNvPr>
          <p:cNvSpPr/>
          <p:nvPr/>
        </p:nvSpPr>
        <p:spPr>
          <a:xfrm>
            <a:off x="1177132" y="1813876"/>
            <a:ext cx="477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altLang="es-CL" sz="2400" b="1" dirty="0">
                <a:solidFill>
                  <a:srgbClr val="151D4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21" name="14 Rectángulo">
            <a:extLst>
              <a:ext uri="{FF2B5EF4-FFF2-40B4-BE49-F238E27FC236}">
                <a16:creationId xmlns:a16="http://schemas.microsoft.com/office/drawing/2014/main" id="{1F5A5FD4-0FEF-43E0-B008-8FED49877640}"/>
              </a:ext>
            </a:extLst>
          </p:cNvPr>
          <p:cNvSpPr/>
          <p:nvPr/>
        </p:nvSpPr>
        <p:spPr>
          <a:xfrm>
            <a:off x="1177132" y="2667933"/>
            <a:ext cx="477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altLang="es-CL" sz="2400" b="1" dirty="0">
                <a:solidFill>
                  <a:srgbClr val="151D4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22" name="14 Rectángulo">
            <a:extLst>
              <a:ext uri="{FF2B5EF4-FFF2-40B4-BE49-F238E27FC236}">
                <a16:creationId xmlns:a16="http://schemas.microsoft.com/office/drawing/2014/main" id="{B03ECCFE-FB76-487D-9CE1-E09B02EAF17F}"/>
              </a:ext>
            </a:extLst>
          </p:cNvPr>
          <p:cNvSpPr/>
          <p:nvPr/>
        </p:nvSpPr>
        <p:spPr>
          <a:xfrm>
            <a:off x="1189164" y="3676840"/>
            <a:ext cx="477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altLang="es-CL" sz="2400" b="1" dirty="0">
                <a:solidFill>
                  <a:srgbClr val="151D4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CA042BAD-DBB7-4736-8807-D59906EC98F6}"/>
              </a:ext>
            </a:extLst>
          </p:cNvPr>
          <p:cNvSpPr/>
          <p:nvPr/>
        </p:nvSpPr>
        <p:spPr>
          <a:xfrm>
            <a:off x="6400799" y="397174"/>
            <a:ext cx="3362177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763DA329-A3AA-43E6-8FD5-99346FD6CA15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55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E0811-0F97-584F-A21A-E76A1FAFC8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458D7-9F18-B145-BD37-019B0729A5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_tradnl" dirty="0"/>
              <a:t>METODOLOGÍA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2866D-161A-5040-B5FE-868F2FFE6C7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_tradnl" dirty="0"/>
              <a:t>RESULTADOS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DA8B37-8BB0-450D-80E3-79E5A80298C2}"/>
              </a:ext>
            </a:extLst>
          </p:cNvPr>
          <p:cNvSpPr txBox="1">
            <a:spLocks/>
          </p:cNvSpPr>
          <p:nvPr/>
        </p:nvSpPr>
        <p:spPr>
          <a:xfrm>
            <a:off x="4855284" y="4338556"/>
            <a:ext cx="4608512" cy="423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13660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6">
            <a:extLst>
              <a:ext uri="{FF2B5EF4-FFF2-40B4-BE49-F238E27FC236}">
                <a16:creationId xmlns:a16="http://schemas.microsoft.com/office/drawing/2014/main" id="{8961CD3B-07EC-4E24-BD2D-FC197125F20B}"/>
              </a:ext>
            </a:extLst>
          </p:cNvPr>
          <p:cNvSpPr/>
          <p:nvPr/>
        </p:nvSpPr>
        <p:spPr>
          <a:xfrm>
            <a:off x="332116" y="1392789"/>
            <a:ext cx="11280715" cy="4826639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F846B759-40E6-4A8C-8294-8EBECF6FE31E}"/>
              </a:ext>
            </a:extLst>
          </p:cNvPr>
          <p:cNvSpPr/>
          <p:nvPr/>
        </p:nvSpPr>
        <p:spPr>
          <a:xfrm>
            <a:off x="1061012" y="2219077"/>
            <a:ext cx="10069975" cy="349955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F4D2705-007C-40C6-9207-1128BB4E0ED1}"/>
              </a:ext>
            </a:extLst>
          </p:cNvPr>
          <p:cNvSpPr/>
          <p:nvPr/>
        </p:nvSpPr>
        <p:spPr>
          <a:xfrm>
            <a:off x="1838896" y="2759898"/>
            <a:ext cx="809070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realizó un análisis estadístico más profundo para determinar las variables que más influyen sobre los niveles de engagement </a:t>
            </a:r>
            <a:r>
              <a:rPr lang="es-MX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agotamiento, </a:t>
            </a: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son las siguientes:</a:t>
            </a:r>
          </a:p>
        </p:txBody>
      </p:sp>
      <p:sp>
        <p:nvSpPr>
          <p:cNvPr id="35" name="12 Rectángulo redondeado">
            <a:extLst>
              <a:ext uri="{FF2B5EF4-FFF2-40B4-BE49-F238E27FC236}">
                <a16:creationId xmlns:a16="http://schemas.microsoft.com/office/drawing/2014/main" id="{4C99461A-7709-422F-B2DC-36E678163BB3}"/>
              </a:ext>
            </a:extLst>
          </p:cNvPr>
          <p:cNvSpPr/>
          <p:nvPr/>
        </p:nvSpPr>
        <p:spPr>
          <a:xfrm>
            <a:off x="1061011" y="1907588"/>
            <a:ext cx="10069975" cy="5823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MX" sz="1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 todas las palancas tienen el mismo impacto sobre los niveles de engagement y agotamiento, dependen de la historia y cultura organizacional.</a:t>
            </a: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F05735F9-8609-4FAE-BD32-346AA1AF5B4B}"/>
              </a:ext>
            </a:extLst>
          </p:cNvPr>
          <p:cNvSpPr/>
          <p:nvPr/>
        </p:nvSpPr>
        <p:spPr>
          <a:xfrm>
            <a:off x="1875097" y="3414533"/>
            <a:ext cx="8393683" cy="18394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40263" y="182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40263" y="182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45103"/>
              </p:ext>
            </p:extLst>
          </p:nvPr>
        </p:nvGraphicFramePr>
        <p:xfrm>
          <a:off x="1955900" y="3593562"/>
          <a:ext cx="8206264" cy="1512338"/>
        </p:xfrm>
        <a:graphic>
          <a:graphicData uri="http://schemas.openxmlformats.org/drawingml/2006/table">
            <a:tbl>
              <a:tblPr/>
              <a:tblGrid>
                <a:gridCol w="47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4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94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 ENGAGEMENT</a:t>
                      </a:r>
                    </a:p>
                  </a:txBody>
                  <a:tcPr marL="7185" marR="7185" marT="71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fontAlgn="b"/>
                      <a:endParaRPr lang="es-CL" sz="800" b="1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5" marR="7185" marT="71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 AGOTAMIENTO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5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sz="1400" dirty="0"/>
                    </a:p>
                  </a:txBody>
                  <a:tcPr marL="68978" marR="68978" marT="34489" marB="34489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63"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185" marR="7185" marT="71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Oportunidades de Desarrollo 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Demandas Emocionales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63"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185" marR="7185" marT="71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Optimismo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Optimismo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290473"/>
                  </a:ext>
                </a:extLst>
              </a:tr>
              <a:tr h="310463"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185" marR="7185" marT="71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Demandas Emocionales</a:t>
                      </a:r>
                      <a:endParaRPr lang="es-CL" sz="16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b">
                        <a:buFont typeface="+mj-lt"/>
                        <a:buNone/>
                      </a:pPr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Falta de Autonomía</a:t>
                      </a:r>
                    </a:p>
                  </a:txBody>
                  <a:tcPr marL="7185" marR="7185" marT="718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Rectangle 36">
            <a:extLst>
              <a:ext uri="{FF2B5EF4-FFF2-40B4-BE49-F238E27FC236}">
                <a16:creationId xmlns:a16="http://schemas.microsoft.com/office/drawing/2014/main" id="{51B1597F-08CD-403D-9BA5-19A99A6E9143}"/>
              </a:ext>
            </a:extLst>
          </p:cNvPr>
          <p:cNvSpPr/>
          <p:nvPr/>
        </p:nvSpPr>
        <p:spPr>
          <a:xfrm>
            <a:off x="1521580" y="5126272"/>
            <a:ext cx="587846" cy="367444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grpSp>
        <p:nvGrpSpPr>
          <p:cNvPr id="19" name="Group 35">
            <a:extLst>
              <a:ext uri="{FF2B5EF4-FFF2-40B4-BE49-F238E27FC236}">
                <a16:creationId xmlns:a16="http://schemas.microsoft.com/office/drawing/2014/main" id="{6F924F44-7E4E-45BF-848D-8A6C6B20349C}"/>
              </a:ext>
            </a:extLst>
          </p:cNvPr>
          <p:cNvGrpSpPr/>
          <p:nvPr/>
        </p:nvGrpSpPr>
        <p:grpSpPr>
          <a:xfrm>
            <a:off x="1492552" y="4911579"/>
            <a:ext cx="627564" cy="606073"/>
            <a:chOff x="4926013" y="3140075"/>
            <a:chExt cx="481013" cy="481013"/>
          </a:xfrm>
          <a:solidFill>
            <a:srgbClr val="0070C0"/>
          </a:solidFill>
        </p:grpSpPr>
        <p:sp>
          <p:nvSpPr>
            <p:cNvPr id="20" name="Freeform 348">
              <a:extLst>
                <a:ext uri="{FF2B5EF4-FFF2-40B4-BE49-F238E27FC236}">
                  <a16:creationId xmlns:a16="http://schemas.microsoft.com/office/drawing/2014/main" id="{C08FBF31-F105-4E84-BD90-392EE5CFA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013" y="3140075"/>
              <a:ext cx="481013" cy="481013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 w="19050">
              <a:solidFill>
                <a:srgbClr val="7DC7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9">
              <a:extLst>
                <a:ext uri="{FF2B5EF4-FFF2-40B4-BE49-F238E27FC236}">
                  <a16:creationId xmlns:a16="http://schemas.microsoft.com/office/drawing/2014/main" id="{F4B40899-BF9D-4B8E-BF58-F2E3F2B30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3530600"/>
              <a:ext cx="44450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 w="19050">
              <a:solidFill>
                <a:srgbClr val="7DC7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36">
            <a:extLst>
              <a:ext uri="{FF2B5EF4-FFF2-40B4-BE49-F238E27FC236}">
                <a16:creationId xmlns:a16="http://schemas.microsoft.com/office/drawing/2014/main" id="{6F22FE48-D229-4A88-9626-B1CD49920854}"/>
              </a:ext>
            </a:extLst>
          </p:cNvPr>
          <p:cNvSpPr/>
          <p:nvPr/>
        </p:nvSpPr>
        <p:spPr>
          <a:xfrm>
            <a:off x="10031977" y="3264392"/>
            <a:ext cx="560692" cy="34446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2A2BE72B-31A6-459D-BC37-03327DD97DE3}"/>
              </a:ext>
            </a:extLst>
          </p:cNvPr>
          <p:cNvSpPr/>
          <p:nvPr/>
        </p:nvSpPr>
        <p:spPr>
          <a:xfrm rot="5400000">
            <a:off x="9905329" y="3337952"/>
            <a:ext cx="513669" cy="8701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grpSp>
        <p:nvGrpSpPr>
          <p:cNvPr id="22" name="Group 35">
            <a:extLst>
              <a:ext uri="{FF2B5EF4-FFF2-40B4-BE49-F238E27FC236}">
                <a16:creationId xmlns:a16="http://schemas.microsoft.com/office/drawing/2014/main" id="{790829C6-EFAA-4289-ABFF-FFFF99417ECE}"/>
              </a:ext>
            </a:extLst>
          </p:cNvPr>
          <p:cNvGrpSpPr/>
          <p:nvPr/>
        </p:nvGrpSpPr>
        <p:grpSpPr>
          <a:xfrm rot="10800000">
            <a:off x="9986792" y="3206385"/>
            <a:ext cx="627564" cy="606073"/>
            <a:chOff x="4926013" y="3140075"/>
            <a:chExt cx="481013" cy="481013"/>
          </a:xfrm>
          <a:solidFill>
            <a:srgbClr val="FA545A"/>
          </a:solidFill>
        </p:grpSpPr>
        <p:sp>
          <p:nvSpPr>
            <p:cNvPr id="23" name="Freeform 348">
              <a:extLst>
                <a:ext uri="{FF2B5EF4-FFF2-40B4-BE49-F238E27FC236}">
                  <a16:creationId xmlns:a16="http://schemas.microsoft.com/office/drawing/2014/main" id="{42006EE1-03E3-4E6D-A28A-1D07502DC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013" y="3140075"/>
              <a:ext cx="481013" cy="481013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 w="12700">
              <a:solidFill>
                <a:srgbClr val="FECED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9">
              <a:extLst>
                <a:ext uri="{FF2B5EF4-FFF2-40B4-BE49-F238E27FC236}">
                  <a16:creationId xmlns:a16="http://schemas.microsoft.com/office/drawing/2014/main" id="{530BFEAC-4D5B-4293-98AB-38D7AF207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3530600"/>
              <a:ext cx="44450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 w="3175">
              <a:solidFill>
                <a:srgbClr val="FECED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Rectangle 10">
            <a:extLst>
              <a:ext uri="{FF2B5EF4-FFF2-40B4-BE49-F238E27FC236}">
                <a16:creationId xmlns:a16="http://schemas.microsoft.com/office/drawing/2014/main" id="{0CD9859A-9C49-41F4-9F12-F1473F36CF07}"/>
              </a:ext>
            </a:extLst>
          </p:cNvPr>
          <p:cNvSpPr/>
          <p:nvPr/>
        </p:nvSpPr>
        <p:spPr>
          <a:xfrm>
            <a:off x="4773893" y="397174"/>
            <a:ext cx="4989083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C936C66-B45D-468D-900D-FA98954608D3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D9A4C138-5EBD-4106-8857-B85F5824F07D}"/>
              </a:ext>
            </a:extLst>
          </p:cNvPr>
          <p:cNvSpPr/>
          <p:nvPr/>
        </p:nvSpPr>
        <p:spPr>
          <a:xfrm>
            <a:off x="429500" y="303604"/>
            <a:ext cx="896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sz="2000" b="1" dirty="0">
                <a:solidFill>
                  <a:srgbClr val="69B9E0"/>
                </a:solidFill>
                <a:latin typeface="Arial Black" panose="020B0604020202020204" pitchFamily="34" charset="0"/>
              </a:rPr>
              <a:t>RECURSOS Y DEMANDAS: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04F49FA-C067-46FE-9A95-B339C44CDC8A}"/>
              </a:ext>
            </a:extLst>
          </p:cNvPr>
          <p:cNvSpPr/>
          <p:nvPr/>
        </p:nvSpPr>
        <p:spPr>
          <a:xfrm>
            <a:off x="429500" y="589432"/>
            <a:ext cx="434439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sz="2800" b="1" dirty="0">
                <a:solidFill>
                  <a:srgbClr val="69B9E0"/>
                </a:solidFill>
                <a:latin typeface="Arial Black" panose="020B0604020202020204" pitchFamily="34" charset="0"/>
              </a:rPr>
              <a:t>FOCOS PRINCIPALES</a:t>
            </a:r>
          </a:p>
        </p:txBody>
      </p:sp>
    </p:spTree>
    <p:extLst>
      <p:ext uri="{BB962C8B-B14F-4D97-AF65-F5344CB8AC3E}">
        <p14:creationId xmlns:p14="http://schemas.microsoft.com/office/powerpoint/2010/main" val="24267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14" grpId="0" animBg="1"/>
      <p:bldP spid="25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BC458-8C5F-46E0-A79A-380EA07427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124" y="247134"/>
            <a:ext cx="5543876" cy="800497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69B9E0"/>
                </a:solidFill>
                <a:latin typeface="Arial Black" panose="020B0604020202020204" pitchFamily="34" charset="0"/>
              </a:rPr>
              <a:t>RECURSOS Y DEMANDAS </a:t>
            </a:r>
          </a:p>
          <a:p>
            <a:pPr marL="0" indent="0">
              <a:buNone/>
            </a:pPr>
            <a:r>
              <a:rPr lang="es-MX" sz="2400" b="1" dirty="0">
                <a:solidFill>
                  <a:srgbClr val="69B9E0"/>
                </a:solidFill>
                <a:latin typeface="Arial Black" panose="020B0604020202020204" pitchFamily="34" charset="0"/>
              </a:rPr>
              <a:t>CENTRO COLOMBO AMERICANO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63235C-8AF5-4E99-B4B8-2C44252C27CC}"/>
              </a:ext>
            </a:extLst>
          </p:cNvPr>
          <p:cNvSpPr txBox="1"/>
          <p:nvPr/>
        </p:nvSpPr>
        <p:spPr>
          <a:xfrm>
            <a:off x="1614627" y="5383409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B18D37A-E0BC-46E8-8339-E99E179778CC}"/>
              </a:ext>
            </a:extLst>
          </p:cNvPr>
          <p:cNvSpPr txBox="1"/>
          <p:nvPr/>
        </p:nvSpPr>
        <p:spPr>
          <a:xfrm>
            <a:off x="8513130" y="5391334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2" descr="Resultado de imagen para check icon">
            <a:extLst>
              <a:ext uri="{FF2B5EF4-FFF2-40B4-BE49-F238E27FC236}">
                <a16:creationId xmlns:a16="http://schemas.microsoft.com/office/drawing/2014/main" id="{28B40F0A-9ABB-4F71-8007-487ABBCF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877" y="5826931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F6783D44-49F7-4557-8238-B3798C938A1E}"/>
              </a:ext>
            </a:extLst>
          </p:cNvPr>
          <p:cNvSpPr/>
          <p:nvPr/>
        </p:nvSpPr>
        <p:spPr>
          <a:xfrm>
            <a:off x="6673515" y="397174"/>
            <a:ext cx="3089461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4D47BF8-EA93-403A-95DC-7757C1EFD88F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98C8C87-FF94-4DDC-A9B6-EA883000094D}"/>
              </a:ext>
            </a:extLst>
          </p:cNvPr>
          <p:cNvSpPr/>
          <p:nvPr/>
        </p:nvSpPr>
        <p:spPr>
          <a:xfrm>
            <a:off x="869841" y="5989967"/>
            <a:ext cx="13623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Retroalimentación</a:t>
            </a:r>
          </a:p>
        </p:txBody>
      </p:sp>
      <p:pic>
        <p:nvPicPr>
          <p:cNvPr id="29" name="Picture 2" descr="Resultado de imagen para check icon">
            <a:extLst>
              <a:ext uri="{FF2B5EF4-FFF2-40B4-BE49-F238E27FC236}">
                <a16:creationId xmlns:a16="http://schemas.microsoft.com/office/drawing/2014/main" id="{C1645450-3A14-44BC-B69F-AB0F547B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1" y="5826931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n para wrong icon">
            <a:extLst>
              <a:ext uri="{FF2B5EF4-FFF2-40B4-BE49-F238E27FC236}">
                <a16:creationId xmlns:a16="http://schemas.microsoft.com/office/drawing/2014/main" id="{7AEA4B03-65FE-40A7-A065-7CE005CF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94" y="5897350"/>
            <a:ext cx="426118" cy="426118"/>
          </a:xfrm>
          <a:prstGeom prst="rect">
            <a:avLst/>
          </a:prstGeom>
          <a:noFill/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9A1B94DC-DFC6-4444-AA32-65371D1A53F4}"/>
              </a:ext>
            </a:extLst>
          </p:cNvPr>
          <p:cNvSpPr/>
          <p:nvPr/>
        </p:nvSpPr>
        <p:spPr>
          <a:xfrm>
            <a:off x="8661072" y="5978091"/>
            <a:ext cx="1310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Autonomía</a:t>
            </a:r>
          </a:p>
        </p:txBody>
      </p:sp>
      <p:pic>
        <p:nvPicPr>
          <p:cNvPr id="38" name="Picture 4" descr="Resultado de imagen para wrong icon">
            <a:extLst>
              <a:ext uri="{FF2B5EF4-FFF2-40B4-BE49-F238E27FC236}">
                <a16:creationId xmlns:a16="http://schemas.microsoft.com/office/drawing/2014/main" id="{F04E8A87-4333-45A6-87A4-055256E0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68" y="5897350"/>
            <a:ext cx="426118" cy="426118"/>
          </a:xfrm>
          <a:prstGeom prst="rect">
            <a:avLst/>
          </a:prstGeom>
          <a:noFill/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78AF8172-97E8-487D-9612-0576FD7F170D}"/>
              </a:ext>
            </a:extLst>
          </p:cNvPr>
          <p:cNvSpPr/>
          <p:nvPr/>
        </p:nvSpPr>
        <p:spPr>
          <a:xfrm>
            <a:off x="10221666" y="5894966"/>
            <a:ext cx="13106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Presión en el Trabajo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BAAA959-4D40-4474-B277-12EF54B2AF25}"/>
              </a:ext>
            </a:extLst>
          </p:cNvPr>
          <p:cNvSpPr/>
          <p:nvPr/>
        </p:nvSpPr>
        <p:spPr>
          <a:xfrm>
            <a:off x="2547393" y="5894966"/>
            <a:ext cx="11252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Oportunidades de Desarrollo</a:t>
            </a:r>
          </a:p>
        </p:txBody>
      </p:sp>
      <p:graphicFrame>
        <p:nvGraphicFramePr>
          <p:cNvPr id="18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218852"/>
              </p:ext>
            </p:extLst>
          </p:nvPr>
        </p:nvGraphicFramePr>
        <p:xfrm>
          <a:off x="126123" y="1041888"/>
          <a:ext cx="11719035" cy="4336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9" name="Picture 2" descr="Resultado de imagen para check icon">
            <a:extLst>
              <a:ext uri="{FF2B5EF4-FFF2-40B4-BE49-F238E27FC236}">
                <a16:creationId xmlns:a16="http://schemas.microsoft.com/office/drawing/2014/main" id="{BE6F19D4-20D0-4FC7-A513-FEB41296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949" y="582454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673F29F-F8BB-4C94-A655-80D71CCEF4A5}"/>
              </a:ext>
            </a:extLst>
          </p:cNvPr>
          <p:cNvSpPr/>
          <p:nvPr/>
        </p:nvSpPr>
        <p:spPr>
          <a:xfrm>
            <a:off x="4120580" y="5987171"/>
            <a:ext cx="13623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Conflicto de Rol</a:t>
            </a:r>
          </a:p>
        </p:txBody>
      </p:sp>
    </p:spTree>
    <p:extLst>
      <p:ext uri="{BB962C8B-B14F-4D97-AF65-F5344CB8AC3E}">
        <p14:creationId xmlns:p14="http://schemas.microsoft.com/office/powerpoint/2010/main" val="24925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BC458-8C5F-46E0-A79A-380EA07427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2120" y="259009"/>
            <a:ext cx="6588586" cy="800497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69B9E0"/>
                </a:solidFill>
                <a:latin typeface="Arial Black" panose="020B0604020202020204" pitchFamily="34" charset="0"/>
              </a:rPr>
              <a:t>HALLAZGOS Y RECOMENDACIONES 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6783D44-49F7-4557-8238-B3798C938A1E}"/>
              </a:ext>
            </a:extLst>
          </p:cNvPr>
          <p:cNvSpPr/>
          <p:nvPr/>
        </p:nvSpPr>
        <p:spPr>
          <a:xfrm>
            <a:off x="6673515" y="397174"/>
            <a:ext cx="3089461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4D47BF8-EA93-403A-95DC-7757C1EFD88F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6">
            <a:extLst>
              <a:ext uri="{FF2B5EF4-FFF2-40B4-BE49-F238E27FC236}">
                <a16:creationId xmlns:a16="http://schemas.microsoft.com/office/drawing/2014/main" id="{AC6961B5-ACA4-4BAE-8D7C-6A9C8C100AB5}"/>
              </a:ext>
            </a:extLst>
          </p:cNvPr>
          <p:cNvSpPr/>
          <p:nvPr/>
        </p:nvSpPr>
        <p:spPr>
          <a:xfrm>
            <a:off x="293343" y="997227"/>
            <a:ext cx="11071343" cy="5601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3CEB03CC-ED25-4436-AC6D-C1CA86B0D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672621"/>
              </p:ext>
            </p:extLst>
          </p:nvPr>
        </p:nvGraphicFramePr>
        <p:xfrm>
          <a:off x="711293" y="2167725"/>
          <a:ext cx="10355283" cy="13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286">
                  <a:extLst>
                    <a:ext uri="{9D8B030D-6E8A-4147-A177-3AD203B41FA5}">
                      <a16:colId xmlns:a16="http://schemas.microsoft.com/office/drawing/2014/main" val="1653759930"/>
                    </a:ext>
                  </a:extLst>
                </a:gridCol>
                <a:gridCol w="9321997">
                  <a:extLst>
                    <a:ext uri="{9D8B030D-6E8A-4147-A177-3AD203B41FA5}">
                      <a16:colId xmlns:a16="http://schemas.microsoft.com/office/drawing/2014/main" val="3133433855"/>
                    </a:ext>
                  </a:extLst>
                </a:gridCol>
              </a:tblGrid>
              <a:tr h="65689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 Black" panose="02000000000000000000" pitchFamily="2" charset="0"/>
                          <a:cs typeface="Arial" panose="020B0604020202020204" pitchFamily="34" charset="0"/>
                        </a:rPr>
                        <a:t>AUTONOMÍA</a:t>
                      </a:r>
                      <a:endParaRPr lang="es-ES" sz="105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Roboto Black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72000" marR="72000" marT="72000" marB="90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9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b="1" i="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¿Cómo mejorarlo?: </a:t>
                      </a:r>
                      <a:r>
                        <a:rPr lang="es-CL" sz="1100" b="0" i="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 Autonomía se fortalece cuando se privilegia el establecer objetivos a cumplir, más que tareas a realizar. Es clave para ello que existen espacios de planificación conjuntos, donde las personas puedan organizar el trabajo que realizan y participar del ordenamiento de las tareas a realizarse. Para fomentar la autonomía, es fundamental que existan perfiles de cargo definidos y objetivos establecidos de forma oportuna.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b="1" i="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Preguntas Guía: </a:t>
                      </a:r>
                      <a:r>
                        <a:rPr lang="es-CL" sz="1100" b="0" i="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¿Qué mecanismos utilizamos para potenciar la autonomía del equipo?, ¿qué aspectos controlamos: las tareas y horarios o más bien las metas establecidas?, ¿estamos integrando a quienes hacen el trabajo en las instancias de planificación?, ¿estamos respetando las planificaciones o sólo respondiendo a urgencias?, cuando entregamos autonomía ¿nos aseguramos de también entregar dirección y apoyo?</a:t>
                      </a:r>
                      <a:endParaRPr lang="es-MX" sz="1100" b="0" i="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0" marR="360000" marT="90000" marB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D8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44675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AAE1ADB4-D84E-48FA-AAF2-B1752319F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90210"/>
              </p:ext>
            </p:extLst>
          </p:nvPr>
        </p:nvGraphicFramePr>
        <p:xfrm>
          <a:off x="711293" y="3954809"/>
          <a:ext cx="10331532" cy="20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927">
                  <a:extLst>
                    <a:ext uri="{9D8B030D-6E8A-4147-A177-3AD203B41FA5}">
                      <a16:colId xmlns:a16="http://schemas.microsoft.com/office/drawing/2014/main" val="1653759930"/>
                    </a:ext>
                  </a:extLst>
                </a:gridCol>
                <a:gridCol w="9292605">
                  <a:extLst>
                    <a:ext uri="{9D8B030D-6E8A-4147-A177-3AD203B41FA5}">
                      <a16:colId xmlns:a16="http://schemas.microsoft.com/office/drawing/2014/main" val="3133433855"/>
                    </a:ext>
                  </a:extLst>
                </a:gridCol>
              </a:tblGrid>
              <a:tr h="1338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 Black" panose="02000000000000000000" pitchFamily="2" charset="0"/>
                          <a:cs typeface="Arial" panose="020B0604020202020204" pitchFamily="34" charset="0"/>
                        </a:rPr>
                        <a:t>PRESIÓN EN EL TRABAJO</a:t>
                      </a:r>
                    </a:p>
                  </a:txBody>
                  <a:tcPr marL="72000" marR="72000" marT="72000" marB="90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9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¿Cómo mejorarlo</a:t>
                      </a:r>
                      <a:r>
                        <a:rPr lang="es-CL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?: La Presión en el Trabajo depende del nivel de agotamiento del equipo. Si éste es alto, la recomendación es disminuir la presión para no generar sobrecarga y así permitir que existan espacios de recuperación en los equipos. Por el contrario, si el nivel de agotamiento es muy bajo, es recomendable incluir a los colaboradores del equipo en nuevos proyectos y aumentar la cantidad de responsabilidades a su cargo. Esto promoverá la activación y desafío en el trabajo.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Preguntas Guía: </a:t>
                      </a:r>
                      <a:r>
                        <a:rPr lang="es-CL" sz="11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 caso de que la presión sea alta:</a:t>
                      </a:r>
                      <a:r>
                        <a:rPr lang="es-CL" sz="11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CL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¿El nivel de presión es constante o debido a un momento particular? ¿es posible conseguir apoyo de otras áreas durante </a:t>
                      </a:r>
                      <a:r>
                        <a:rPr lang="es-CL" sz="11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peaks</a:t>
                      </a:r>
                      <a:r>
                        <a:rPr lang="es-CL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de trabajo?, ¿existe la posibilidad de tener nuevos miembros en el equipo?, ¿podemos priorizar distinto los requerimientos para disminuir la presión de los colaboradores?. </a:t>
                      </a:r>
                      <a:r>
                        <a:rPr lang="es-CL" sz="11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 caso de que la presión sea baja:</a:t>
                      </a:r>
                      <a:r>
                        <a:rPr lang="es-CL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¿Los niveles de exigencia  a los que se enfrentan los colaboradores están de acorde con sus habilidades, o tienen mayor capacidad? ¿Es necesario hacer una revisión de las metas actuales (productividad, calidad, satisfacción de cliente (interno/externo)?  ¿Existe la posibilidad de que puedan asumir nuevas funciones (tareas) y/o responsabilidades (toma de decisiones más amplia)? ¿Existen problemas operativos o de calidad que resolver y que pueda dar inicio a un proyecto de mejora interno? </a:t>
                      </a:r>
                    </a:p>
                  </a:txBody>
                  <a:tcPr marL="360000" marR="360000" marT="90000" marB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D8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44675"/>
                  </a:ext>
                </a:extLst>
              </a:tr>
            </a:tbl>
          </a:graphicData>
        </a:graphic>
      </p:graphicFrame>
      <p:sp>
        <p:nvSpPr>
          <p:cNvPr id="25" name="12 Rectángulo redondeado">
            <a:extLst>
              <a:ext uri="{FF2B5EF4-FFF2-40B4-BE49-F238E27FC236}">
                <a16:creationId xmlns:a16="http://schemas.microsoft.com/office/drawing/2014/main" id="{2F29C20F-5052-4BDC-B9B8-9774D4EA28A9}"/>
              </a:ext>
            </a:extLst>
          </p:cNvPr>
          <p:cNvSpPr/>
          <p:nvPr/>
        </p:nvSpPr>
        <p:spPr>
          <a:xfrm>
            <a:off x="711293" y="1163208"/>
            <a:ext cx="10261508" cy="5823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continuación, se entrega una guía con recomendaciones sobre cómo abordar los aspectos a mejorar identificados en la lámina anterior:</a:t>
            </a:r>
          </a:p>
        </p:txBody>
      </p:sp>
    </p:spTree>
    <p:extLst>
      <p:ext uri="{BB962C8B-B14F-4D97-AF65-F5344CB8AC3E}">
        <p14:creationId xmlns:p14="http://schemas.microsoft.com/office/powerpoint/2010/main" val="10107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AEFA7757-C0F7-1A41-B0A7-166B702B8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1841045"/>
            <a:ext cx="4858721" cy="1942388"/>
          </a:xfrm>
        </p:spPr>
        <p:txBody>
          <a:bodyPr/>
          <a:lstStyle/>
          <a:p>
            <a:r>
              <a:rPr lang="es-MX" dirty="0"/>
              <a:t>RESULTADOS DE GRUPOS</a:t>
            </a:r>
          </a:p>
        </p:txBody>
      </p:sp>
    </p:spTree>
    <p:extLst>
      <p:ext uri="{BB962C8B-B14F-4D97-AF65-F5344CB8AC3E}">
        <p14:creationId xmlns:p14="http://schemas.microsoft.com/office/powerpoint/2010/main" val="26060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adroTexto 49">
            <a:extLst>
              <a:ext uri="{FF2B5EF4-FFF2-40B4-BE49-F238E27FC236}">
                <a16:creationId xmlns:a16="http://schemas.microsoft.com/office/drawing/2014/main" id="{ED27C6C3-017A-44A2-B96D-93091D2FA1D7}"/>
              </a:ext>
            </a:extLst>
          </p:cNvPr>
          <p:cNvSpPr txBox="1"/>
          <p:nvPr/>
        </p:nvSpPr>
        <p:spPr>
          <a:xfrm>
            <a:off x="224515" y="331811"/>
            <a:ext cx="987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Ranking de criticidad de grupos:</a:t>
            </a:r>
          </a:p>
          <a:p>
            <a:r>
              <a:rPr lang="es-C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Áreas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A89F1C-2F9D-4ABF-8ED0-3905C7651E8B}"/>
              </a:ext>
            </a:extLst>
          </p:cNvPr>
          <p:cNvSpPr txBox="1"/>
          <p:nvPr/>
        </p:nvSpPr>
        <p:spPr>
          <a:xfrm>
            <a:off x="655992" y="5583743"/>
            <a:ext cx="384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solidFill>
                  <a:schemeClr val="bg2">
                    <a:lumMod val="25000"/>
                  </a:schemeClr>
                </a:solidFill>
              </a:rPr>
              <a:t>La escala de </a:t>
            </a:r>
            <a:r>
              <a:rPr lang="es-MX" sz="1200" i="1" dirty="0" err="1">
                <a:solidFill>
                  <a:schemeClr val="bg2">
                    <a:lumMod val="25000"/>
                  </a:schemeClr>
                </a:solidFill>
              </a:rPr>
              <a:t>engagement</a:t>
            </a:r>
            <a:r>
              <a:rPr lang="es-MX" sz="1200" i="1" dirty="0">
                <a:solidFill>
                  <a:schemeClr val="bg2">
                    <a:lumMod val="25000"/>
                  </a:schemeClr>
                </a:solidFill>
              </a:rPr>
              <a:t> utiliza una escala de 0 a 6 puntos</a:t>
            </a:r>
            <a:endParaRPr lang="es-CL" sz="12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12A1AE53-7C67-4396-95BB-265B92081AC6}"/>
              </a:ext>
            </a:extLst>
          </p:cNvPr>
          <p:cNvSpPr txBox="1"/>
          <p:nvPr/>
        </p:nvSpPr>
        <p:spPr>
          <a:xfrm>
            <a:off x="655992" y="5846749"/>
            <a:ext cx="386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solidFill>
                  <a:schemeClr val="bg2">
                    <a:lumMod val="25000"/>
                  </a:schemeClr>
                </a:solidFill>
              </a:rPr>
              <a:t>La escala de agotamiento utiliza una escala de 1 a 4 puntos</a:t>
            </a:r>
            <a:endParaRPr lang="es-CL" sz="12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E62963-4881-4CC9-A779-190AED361CC4}"/>
              </a:ext>
            </a:extLst>
          </p:cNvPr>
          <p:cNvSpPr txBox="1"/>
          <p:nvPr/>
        </p:nvSpPr>
        <p:spPr>
          <a:xfrm>
            <a:off x="270294" y="1308597"/>
            <a:ext cx="4737415" cy="4051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0" tIns="360000" rIns="360000" bIns="360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el siguiente gráfico se propone una sugerencia de priorización de los grupos de acuerdo a su nivel de criticidad. </a:t>
            </a:r>
            <a:r>
              <a:rPr lang="es-MX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Mientras más arriba en el gráfico, más crítico se considera el grupo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determinar el nivel de criticidad se considera el nivel de engagement y agotamiento de cada grupo. </a:t>
            </a:r>
          </a:p>
          <a:p>
            <a:endParaRPr lang="es-MX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mayor criticidad se sugiere dar una mayor prioridad a realizar intervención.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9790486-1778-4384-AD92-880289500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222817"/>
              </p:ext>
            </p:extLst>
          </p:nvPr>
        </p:nvGraphicFramePr>
        <p:xfrm>
          <a:off x="5345992" y="977495"/>
          <a:ext cx="6397835" cy="542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24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001707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279341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97691" y="291879"/>
            <a:ext cx="6775771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CULTURA, RELACIONES CORPORATIVAS, MARKETING Y COMUNICACONES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196520" y="252796"/>
            <a:ext cx="4132746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17014" y="2690205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N=9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34" name="Picture 2" descr="Resultado de imagen para check icon">
            <a:extLst>
              <a:ext uri="{FF2B5EF4-FFF2-40B4-BE49-F238E27FC236}">
                <a16:creationId xmlns:a16="http://schemas.microsoft.com/office/drawing/2014/main" id="{1C844844-765C-4672-86BE-598BED0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516867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F32F3C63-E242-44CB-8245-BB406A1F60B3}"/>
              </a:ext>
            </a:extLst>
          </p:cNvPr>
          <p:cNvSpPr/>
          <p:nvPr/>
        </p:nvSpPr>
        <p:spPr>
          <a:xfrm>
            <a:off x="6004848" y="5796608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Coaching del Líder</a:t>
            </a:r>
            <a:endParaRPr lang="es-CL" sz="1100" dirty="0"/>
          </a:p>
        </p:txBody>
      </p:sp>
      <p:pic>
        <p:nvPicPr>
          <p:cNvPr id="40" name="Picture 4" descr="Resultado de imagen para wrong icon">
            <a:extLst>
              <a:ext uri="{FF2B5EF4-FFF2-40B4-BE49-F238E27FC236}">
                <a16:creationId xmlns:a16="http://schemas.microsoft.com/office/drawing/2014/main" id="{C4AD8676-D0B1-43B0-9DA6-415CAEC2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177838"/>
            <a:ext cx="426118" cy="426118"/>
          </a:xfrm>
          <a:prstGeom prst="rect">
            <a:avLst/>
          </a:prstGeom>
          <a:noFill/>
        </p:spPr>
      </p:pic>
      <p:pic>
        <p:nvPicPr>
          <p:cNvPr id="26" name="Picture 2" descr="Resultado de imagen para check icon">
            <a:extLst>
              <a:ext uri="{FF2B5EF4-FFF2-40B4-BE49-F238E27FC236}">
                <a16:creationId xmlns:a16="http://schemas.microsoft.com/office/drawing/2014/main" id="{BFAE7B4E-3355-4D00-AED0-032C4045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566036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1EEA6C3-F3D0-4A7A-B784-6B6E885D2B43}"/>
              </a:ext>
            </a:extLst>
          </p:cNvPr>
          <p:cNvSpPr/>
          <p:nvPr/>
        </p:nvSpPr>
        <p:spPr>
          <a:xfrm>
            <a:off x="6004848" y="6254580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Colaboración</a:t>
            </a:r>
            <a:endParaRPr lang="es-CL" sz="11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921CED7-EC24-4118-B4F0-3547ED42DE23}"/>
              </a:ext>
            </a:extLst>
          </p:cNvPr>
          <p:cNvSpPr/>
          <p:nvPr/>
        </p:nvSpPr>
        <p:spPr>
          <a:xfrm>
            <a:off x="9520543" y="5260092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Conflicto de Rol</a:t>
            </a:r>
            <a:endParaRPr lang="es-CL" sz="11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991F9C4-DBE9-4458-99E5-CFEB83571DAD}"/>
              </a:ext>
            </a:extLst>
          </p:cNvPr>
          <p:cNvSpPr/>
          <p:nvPr/>
        </p:nvSpPr>
        <p:spPr>
          <a:xfrm>
            <a:off x="9520543" y="5790306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Trabas en el Trabajo</a:t>
            </a:r>
            <a:endParaRPr lang="es-CL" sz="1100" dirty="0"/>
          </a:p>
        </p:txBody>
      </p:sp>
      <p:pic>
        <p:nvPicPr>
          <p:cNvPr id="32" name="Picture 4" descr="Resultado de imagen para wrong icon">
            <a:extLst>
              <a:ext uri="{FF2B5EF4-FFF2-40B4-BE49-F238E27FC236}">
                <a16:creationId xmlns:a16="http://schemas.microsoft.com/office/drawing/2014/main" id="{0F258FA0-0D0D-4B66-BCF7-F37066854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695723"/>
            <a:ext cx="426118" cy="426118"/>
          </a:xfrm>
          <a:prstGeom prst="rect">
            <a:avLst/>
          </a:prstGeom>
          <a:noFill/>
        </p:spPr>
      </p:pic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959977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775665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943589"/>
              </p:ext>
            </p:extLst>
          </p:nvPr>
        </p:nvGraphicFramePr>
        <p:xfrm>
          <a:off x="5073746" y="1076621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52" name="Picture 2" descr="Resultado de imagen para check icon">
            <a:extLst>
              <a:ext uri="{FF2B5EF4-FFF2-40B4-BE49-F238E27FC236}">
                <a16:creationId xmlns:a16="http://schemas.microsoft.com/office/drawing/2014/main" id="{11F83C02-63A4-4EBA-9265-6C1880D8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6172703"/>
            <a:ext cx="437398" cy="51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285E2CDD-3D37-4ADA-A87E-BC3E4D86B473}"/>
              </a:ext>
            </a:extLst>
          </p:cNvPr>
          <p:cNvSpPr/>
          <p:nvPr/>
        </p:nvSpPr>
        <p:spPr>
          <a:xfrm>
            <a:off x="6017471" y="5338636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532B672-306E-4689-B180-DE4DC83BCAF7}"/>
              </a:ext>
            </a:extLst>
          </p:cNvPr>
          <p:cNvSpPr/>
          <p:nvPr/>
        </p:nvSpPr>
        <p:spPr>
          <a:xfrm>
            <a:off x="9522816" y="6300424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Presión el Trabajo</a:t>
            </a:r>
            <a:endParaRPr lang="es-CL" sz="1100" dirty="0"/>
          </a:p>
        </p:txBody>
      </p:sp>
      <p:pic>
        <p:nvPicPr>
          <p:cNvPr id="37" name="Picture 4" descr="Resultado de imagen para wrong icon">
            <a:extLst>
              <a:ext uri="{FF2B5EF4-FFF2-40B4-BE49-F238E27FC236}">
                <a16:creationId xmlns:a16="http://schemas.microsoft.com/office/drawing/2014/main" id="{0F04B684-A398-48CF-AD52-EAA6CA2C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25" y="6246082"/>
            <a:ext cx="426118" cy="426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87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762537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935731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97691" y="291879"/>
            <a:ext cx="4516047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DIRECCIÓN ACADÉMICA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196520" y="252796"/>
            <a:ext cx="4132746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17014" y="2690205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N=204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N=204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40" name="Picture 4" descr="Resultado de imagen para wrong icon">
            <a:extLst>
              <a:ext uri="{FF2B5EF4-FFF2-40B4-BE49-F238E27FC236}">
                <a16:creationId xmlns:a16="http://schemas.microsoft.com/office/drawing/2014/main" id="{C4AD8676-D0B1-43B0-9DA6-415CAEC2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177838"/>
            <a:ext cx="426118" cy="426118"/>
          </a:xfrm>
          <a:prstGeom prst="rect">
            <a:avLst/>
          </a:prstGeom>
          <a:noFill/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1921CED7-EC24-4118-B4F0-3547ED42DE23}"/>
              </a:ext>
            </a:extLst>
          </p:cNvPr>
          <p:cNvSpPr/>
          <p:nvPr/>
        </p:nvSpPr>
        <p:spPr>
          <a:xfrm>
            <a:off x="9520543" y="5260092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68265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704477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948164"/>
              </p:ext>
            </p:extLst>
          </p:nvPr>
        </p:nvGraphicFramePr>
        <p:xfrm>
          <a:off x="5042580" y="1073845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3" name="Picture 2" descr="Resultado de imagen para check icon">
            <a:extLst>
              <a:ext uri="{FF2B5EF4-FFF2-40B4-BE49-F238E27FC236}">
                <a16:creationId xmlns:a16="http://schemas.microsoft.com/office/drawing/2014/main" id="{2DFF9BC6-61F2-4EEB-93A0-4DCBE56A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516867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C0369264-CEEC-4B95-9392-E35459F96B66}"/>
              </a:ext>
            </a:extLst>
          </p:cNvPr>
          <p:cNvSpPr/>
          <p:nvPr/>
        </p:nvSpPr>
        <p:spPr>
          <a:xfrm>
            <a:off x="5944386" y="5135469"/>
            <a:ext cx="20208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No existen aspectos especialmente fortalecidos como para mantener.</a:t>
            </a:r>
          </a:p>
        </p:txBody>
      </p:sp>
    </p:spTree>
    <p:extLst>
      <p:ext uri="{BB962C8B-B14F-4D97-AF65-F5344CB8AC3E}">
        <p14:creationId xmlns:p14="http://schemas.microsoft.com/office/powerpoint/2010/main" val="2355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195899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517832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97691" y="291879"/>
            <a:ext cx="4516047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DIRECCIÓN ADMINISTRATIVA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196520" y="252796"/>
            <a:ext cx="4132746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17014" y="2690205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N=20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N=20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34" name="Picture 2" descr="Resultado de imagen para check icon">
            <a:extLst>
              <a:ext uri="{FF2B5EF4-FFF2-40B4-BE49-F238E27FC236}">
                <a16:creationId xmlns:a16="http://schemas.microsoft.com/office/drawing/2014/main" id="{1C844844-765C-4672-86BE-598BED0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95" y="5028169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F32F3C63-E242-44CB-8245-BB406A1F60B3}"/>
              </a:ext>
            </a:extLst>
          </p:cNvPr>
          <p:cNvSpPr/>
          <p:nvPr/>
        </p:nvSpPr>
        <p:spPr>
          <a:xfrm>
            <a:off x="6061107" y="5177838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pic>
        <p:nvPicPr>
          <p:cNvPr id="40" name="Picture 4" descr="Resultado de imagen para wrong icon">
            <a:extLst>
              <a:ext uri="{FF2B5EF4-FFF2-40B4-BE49-F238E27FC236}">
                <a16:creationId xmlns:a16="http://schemas.microsoft.com/office/drawing/2014/main" id="{C4AD8676-D0B1-43B0-9DA6-415CAEC2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177838"/>
            <a:ext cx="426118" cy="426118"/>
          </a:xfrm>
          <a:prstGeom prst="rect">
            <a:avLst/>
          </a:prstGeom>
          <a:noFill/>
        </p:spPr>
      </p:pic>
      <p:pic>
        <p:nvPicPr>
          <p:cNvPr id="26" name="Picture 2" descr="Resultado de imagen para check icon">
            <a:extLst>
              <a:ext uri="{FF2B5EF4-FFF2-40B4-BE49-F238E27FC236}">
                <a16:creationId xmlns:a16="http://schemas.microsoft.com/office/drawing/2014/main" id="{BFAE7B4E-3355-4D00-AED0-032C4045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95" y="5531749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1EEA6C3-F3D0-4A7A-B784-6B6E885D2B43}"/>
              </a:ext>
            </a:extLst>
          </p:cNvPr>
          <p:cNvSpPr/>
          <p:nvPr/>
        </p:nvSpPr>
        <p:spPr>
          <a:xfrm>
            <a:off x="6060384" y="5713467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Optimismo</a:t>
            </a:r>
            <a:endParaRPr lang="es-CL" sz="11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921CED7-EC24-4118-B4F0-3547ED42DE23}"/>
              </a:ext>
            </a:extLst>
          </p:cNvPr>
          <p:cNvSpPr/>
          <p:nvPr/>
        </p:nvSpPr>
        <p:spPr>
          <a:xfrm>
            <a:off x="9520543" y="5260092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Retroalimentación</a:t>
            </a:r>
            <a:endParaRPr lang="es-CL" sz="1100" dirty="0"/>
          </a:p>
        </p:txBody>
      </p:sp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102803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063709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030826"/>
              </p:ext>
            </p:extLst>
          </p:nvPr>
        </p:nvGraphicFramePr>
        <p:xfrm>
          <a:off x="5042580" y="1073845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3" name="Rectángulo 32">
            <a:extLst>
              <a:ext uri="{FF2B5EF4-FFF2-40B4-BE49-F238E27FC236}">
                <a16:creationId xmlns:a16="http://schemas.microsoft.com/office/drawing/2014/main" id="{5B4B69B6-0136-4E0D-A352-1CDDEDB75525}"/>
              </a:ext>
            </a:extLst>
          </p:cNvPr>
          <p:cNvSpPr/>
          <p:nvPr/>
        </p:nvSpPr>
        <p:spPr>
          <a:xfrm>
            <a:off x="9542535" y="6288596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Trabas en el Trabajo</a:t>
            </a:r>
            <a:endParaRPr lang="es-CL" sz="1100" dirty="0"/>
          </a:p>
        </p:txBody>
      </p:sp>
      <p:pic>
        <p:nvPicPr>
          <p:cNvPr id="37" name="Picture 4" descr="Resultado de imagen para wrong icon">
            <a:extLst>
              <a:ext uri="{FF2B5EF4-FFF2-40B4-BE49-F238E27FC236}">
                <a16:creationId xmlns:a16="http://schemas.microsoft.com/office/drawing/2014/main" id="{09355C6E-95C6-4DE2-88DF-D75333DF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695723"/>
            <a:ext cx="426118" cy="426118"/>
          </a:xfrm>
          <a:prstGeom prst="rect">
            <a:avLst/>
          </a:prstGeom>
          <a:noFill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FF23270-D67B-45F8-8135-CE603832BFA3}"/>
              </a:ext>
            </a:extLst>
          </p:cNvPr>
          <p:cNvSpPr/>
          <p:nvPr/>
        </p:nvSpPr>
        <p:spPr>
          <a:xfrm>
            <a:off x="9542535" y="5768372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Conflicto de Rol</a:t>
            </a:r>
            <a:endParaRPr lang="es-CL" sz="1100" dirty="0"/>
          </a:p>
        </p:txBody>
      </p:sp>
      <p:pic>
        <p:nvPicPr>
          <p:cNvPr id="48" name="Picture 4" descr="Resultado de imagen para wrong icon">
            <a:extLst>
              <a:ext uri="{FF2B5EF4-FFF2-40B4-BE49-F238E27FC236}">
                <a16:creationId xmlns:a16="http://schemas.microsoft.com/office/drawing/2014/main" id="{EC919D4B-7D6C-4C3D-A52F-E3557432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6213608"/>
            <a:ext cx="426118" cy="426118"/>
          </a:xfrm>
          <a:prstGeom prst="rect">
            <a:avLst/>
          </a:prstGeom>
          <a:noFill/>
        </p:spPr>
      </p:pic>
      <p:pic>
        <p:nvPicPr>
          <p:cNvPr id="32" name="Picture 2" descr="Resultado de imagen para check icon">
            <a:extLst>
              <a:ext uri="{FF2B5EF4-FFF2-40B4-BE49-F238E27FC236}">
                <a16:creationId xmlns:a16="http://schemas.microsoft.com/office/drawing/2014/main" id="{9AA1EFA0-C1A1-41ED-87F2-C9344704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28" y="6035329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F7C06B3E-9801-4468-BDB4-CDB111F979B1}"/>
              </a:ext>
            </a:extLst>
          </p:cNvPr>
          <p:cNvSpPr/>
          <p:nvPr/>
        </p:nvSpPr>
        <p:spPr>
          <a:xfrm>
            <a:off x="6084125" y="6212778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Autoeficacia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258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828132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357023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97691" y="207796"/>
            <a:ext cx="2676737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EDUCACIÓN USA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196520" y="252796"/>
            <a:ext cx="4132746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17014" y="2690205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N=8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34" name="Picture 2" descr="Resultado de imagen para check icon">
            <a:extLst>
              <a:ext uri="{FF2B5EF4-FFF2-40B4-BE49-F238E27FC236}">
                <a16:creationId xmlns:a16="http://schemas.microsoft.com/office/drawing/2014/main" id="{1C844844-765C-4672-86BE-598BED0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24" y="499524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F32F3C63-E242-44CB-8245-BB406A1F60B3}"/>
              </a:ext>
            </a:extLst>
          </p:cNvPr>
          <p:cNvSpPr/>
          <p:nvPr/>
        </p:nvSpPr>
        <p:spPr>
          <a:xfrm>
            <a:off x="6022418" y="5110808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pic>
        <p:nvPicPr>
          <p:cNvPr id="26" name="Picture 2" descr="Resultado de imagen para check icon">
            <a:extLst>
              <a:ext uri="{FF2B5EF4-FFF2-40B4-BE49-F238E27FC236}">
                <a16:creationId xmlns:a16="http://schemas.microsoft.com/office/drawing/2014/main" id="{BFAE7B4E-3355-4D00-AED0-032C4045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24" y="548693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1EEA6C3-F3D0-4A7A-B784-6B6E885D2B43}"/>
              </a:ext>
            </a:extLst>
          </p:cNvPr>
          <p:cNvSpPr/>
          <p:nvPr/>
        </p:nvSpPr>
        <p:spPr>
          <a:xfrm>
            <a:off x="6022418" y="5639610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Conflicto de Rol</a:t>
            </a:r>
            <a:endParaRPr lang="es-CL" sz="1100" dirty="0"/>
          </a:p>
        </p:txBody>
      </p:sp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169929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080318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485732"/>
              </p:ext>
            </p:extLst>
          </p:nvPr>
        </p:nvGraphicFramePr>
        <p:xfrm>
          <a:off x="5042580" y="1073845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2" name="Picture 2" descr="Resultado de imagen para check icon">
            <a:extLst>
              <a:ext uri="{FF2B5EF4-FFF2-40B4-BE49-F238E27FC236}">
                <a16:creationId xmlns:a16="http://schemas.microsoft.com/office/drawing/2014/main" id="{A7828A44-B407-4FF7-A439-EA75DE5A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65" y="5988856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87D4EC54-788C-4397-8708-7D52D2B79F7E}"/>
              </a:ext>
            </a:extLst>
          </p:cNvPr>
          <p:cNvSpPr/>
          <p:nvPr/>
        </p:nvSpPr>
        <p:spPr>
          <a:xfrm>
            <a:off x="6027959" y="6141529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Colaboración</a:t>
            </a:r>
            <a:endParaRPr lang="es-CL" sz="1100" dirty="0"/>
          </a:p>
        </p:txBody>
      </p:sp>
      <p:pic>
        <p:nvPicPr>
          <p:cNvPr id="54" name="Picture 4" descr="Resultado de imagen para wrong icon">
            <a:extLst>
              <a:ext uri="{FF2B5EF4-FFF2-40B4-BE49-F238E27FC236}">
                <a16:creationId xmlns:a16="http://schemas.microsoft.com/office/drawing/2014/main" id="{5FAED0B4-8BAC-4956-8812-8307614CD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60" y="5104516"/>
            <a:ext cx="426118" cy="426118"/>
          </a:xfrm>
          <a:prstGeom prst="rect">
            <a:avLst/>
          </a:prstGeom>
          <a:noFill/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A0C2A4DB-A223-426F-82CA-8907278BF2E0}"/>
              </a:ext>
            </a:extLst>
          </p:cNvPr>
          <p:cNvSpPr/>
          <p:nvPr/>
        </p:nvSpPr>
        <p:spPr>
          <a:xfrm>
            <a:off x="9444347" y="5170406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Trabas en el Trabajo</a:t>
            </a:r>
          </a:p>
        </p:txBody>
      </p:sp>
      <p:pic>
        <p:nvPicPr>
          <p:cNvPr id="33" name="Picture 4" descr="Resultado de imagen para wrong icon">
            <a:extLst>
              <a:ext uri="{FF2B5EF4-FFF2-40B4-BE49-F238E27FC236}">
                <a16:creationId xmlns:a16="http://schemas.microsoft.com/office/drawing/2014/main" id="{4A0EDA71-C996-4426-8A73-34D9777A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60" y="5658014"/>
            <a:ext cx="426118" cy="426118"/>
          </a:xfrm>
          <a:prstGeom prst="rect">
            <a:avLst/>
          </a:prstGeom>
          <a:noFill/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52306E27-9482-4306-884C-600E2DAE2A3F}"/>
              </a:ext>
            </a:extLst>
          </p:cNvPr>
          <p:cNvSpPr/>
          <p:nvPr/>
        </p:nvSpPr>
        <p:spPr>
          <a:xfrm>
            <a:off x="9444347" y="5723904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Optimismo</a:t>
            </a:r>
          </a:p>
        </p:txBody>
      </p:sp>
      <p:pic>
        <p:nvPicPr>
          <p:cNvPr id="40" name="Picture 4" descr="Resultado de imagen para wrong icon">
            <a:extLst>
              <a:ext uri="{FF2B5EF4-FFF2-40B4-BE49-F238E27FC236}">
                <a16:creationId xmlns:a16="http://schemas.microsoft.com/office/drawing/2014/main" id="{5FD3B5DE-D194-48C9-96D3-B5F7594E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793" y="6225257"/>
            <a:ext cx="426118" cy="426118"/>
          </a:xfrm>
          <a:prstGeom prst="rect">
            <a:avLst/>
          </a:prstGeom>
          <a:noFill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8F521BC0-F3B3-4126-925C-F84C541221A8}"/>
              </a:ext>
            </a:extLst>
          </p:cNvPr>
          <p:cNvSpPr/>
          <p:nvPr/>
        </p:nvSpPr>
        <p:spPr>
          <a:xfrm>
            <a:off x="9442780" y="6291147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Presión en el Trabajo</a:t>
            </a:r>
          </a:p>
        </p:txBody>
      </p:sp>
    </p:spTree>
    <p:extLst>
      <p:ext uri="{BB962C8B-B14F-4D97-AF65-F5344CB8AC3E}">
        <p14:creationId xmlns:p14="http://schemas.microsoft.com/office/powerpoint/2010/main" val="41323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854269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957365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97692" y="291879"/>
            <a:ext cx="3685730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DIRECCIÓN BIBLIOTECA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196520" y="252796"/>
            <a:ext cx="4132746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28889" y="2844580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N=8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34" name="Picture 2" descr="Resultado de imagen para check icon">
            <a:extLst>
              <a:ext uri="{FF2B5EF4-FFF2-40B4-BE49-F238E27FC236}">
                <a16:creationId xmlns:a16="http://schemas.microsoft.com/office/drawing/2014/main" id="{1C844844-765C-4672-86BE-598BED0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5049925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F32F3C63-E242-44CB-8245-BB406A1F60B3}"/>
              </a:ext>
            </a:extLst>
          </p:cNvPr>
          <p:cNvSpPr/>
          <p:nvPr/>
        </p:nvSpPr>
        <p:spPr>
          <a:xfrm>
            <a:off x="6015270" y="5202598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pic>
        <p:nvPicPr>
          <p:cNvPr id="40" name="Picture 4" descr="Resultado de imagen para wrong icon">
            <a:extLst>
              <a:ext uri="{FF2B5EF4-FFF2-40B4-BE49-F238E27FC236}">
                <a16:creationId xmlns:a16="http://schemas.microsoft.com/office/drawing/2014/main" id="{C4AD8676-D0B1-43B0-9DA6-415CAEC2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177838"/>
            <a:ext cx="426118" cy="426118"/>
          </a:xfrm>
          <a:prstGeom prst="rect">
            <a:avLst/>
          </a:prstGeom>
          <a:noFill/>
        </p:spPr>
      </p:pic>
      <p:pic>
        <p:nvPicPr>
          <p:cNvPr id="26" name="Picture 2" descr="Resultado de imagen para check icon">
            <a:extLst>
              <a:ext uri="{FF2B5EF4-FFF2-40B4-BE49-F238E27FC236}">
                <a16:creationId xmlns:a16="http://schemas.microsoft.com/office/drawing/2014/main" id="{BFAE7B4E-3355-4D00-AED0-032C4045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54" y="5541615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1EEA6C3-F3D0-4A7A-B784-6B6E885D2B43}"/>
              </a:ext>
            </a:extLst>
          </p:cNvPr>
          <p:cNvSpPr/>
          <p:nvPr/>
        </p:nvSpPr>
        <p:spPr>
          <a:xfrm>
            <a:off x="6038001" y="6213189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Oportunidades de Desarrollo</a:t>
            </a:r>
            <a:endParaRPr lang="es-CL" sz="11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921CED7-EC24-4118-B4F0-3547ED42DE23}"/>
              </a:ext>
            </a:extLst>
          </p:cNvPr>
          <p:cNvSpPr/>
          <p:nvPr/>
        </p:nvSpPr>
        <p:spPr>
          <a:xfrm>
            <a:off x="9520543" y="5260092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Retroalimentación</a:t>
            </a:r>
            <a:endParaRPr lang="es-CL" sz="1100" dirty="0"/>
          </a:p>
        </p:txBody>
      </p:sp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689317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910750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557081"/>
              </p:ext>
            </p:extLst>
          </p:nvPr>
        </p:nvGraphicFramePr>
        <p:xfrm>
          <a:off x="5042580" y="828845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3" name="Rectángulo 32">
            <a:extLst>
              <a:ext uri="{FF2B5EF4-FFF2-40B4-BE49-F238E27FC236}">
                <a16:creationId xmlns:a16="http://schemas.microsoft.com/office/drawing/2014/main" id="{5B4B69B6-0136-4E0D-A352-1CDDEDB75525}"/>
              </a:ext>
            </a:extLst>
          </p:cNvPr>
          <p:cNvSpPr/>
          <p:nvPr/>
        </p:nvSpPr>
        <p:spPr>
          <a:xfrm>
            <a:off x="9518219" y="6279334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Presión en el Trabajo</a:t>
            </a:r>
            <a:endParaRPr lang="es-CL" sz="1100" dirty="0"/>
          </a:p>
        </p:txBody>
      </p:sp>
      <p:pic>
        <p:nvPicPr>
          <p:cNvPr id="37" name="Picture 4" descr="Resultado de imagen para wrong icon">
            <a:extLst>
              <a:ext uri="{FF2B5EF4-FFF2-40B4-BE49-F238E27FC236}">
                <a16:creationId xmlns:a16="http://schemas.microsoft.com/office/drawing/2014/main" id="{09355C6E-95C6-4DE2-88DF-D75333DF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695723"/>
            <a:ext cx="426118" cy="426118"/>
          </a:xfrm>
          <a:prstGeom prst="rect">
            <a:avLst/>
          </a:prstGeom>
          <a:noFill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FF23270-D67B-45F8-8135-CE603832BFA3}"/>
              </a:ext>
            </a:extLst>
          </p:cNvPr>
          <p:cNvSpPr/>
          <p:nvPr/>
        </p:nvSpPr>
        <p:spPr>
          <a:xfrm>
            <a:off x="9518219" y="5777977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Demandas Cognitivas</a:t>
            </a:r>
            <a:endParaRPr lang="es-CL" sz="1100" dirty="0"/>
          </a:p>
        </p:txBody>
      </p:sp>
      <p:pic>
        <p:nvPicPr>
          <p:cNvPr id="48" name="Picture 4" descr="Resultado de imagen para wrong icon">
            <a:extLst>
              <a:ext uri="{FF2B5EF4-FFF2-40B4-BE49-F238E27FC236}">
                <a16:creationId xmlns:a16="http://schemas.microsoft.com/office/drawing/2014/main" id="{EC919D4B-7D6C-4C3D-A52F-E3557432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6213608"/>
            <a:ext cx="426118" cy="426118"/>
          </a:xfrm>
          <a:prstGeom prst="rect">
            <a:avLst/>
          </a:prstGeom>
          <a:noFill/>
        </p:spPr>
      </p:pic>
      <p:pic>
        <p:nvPicPr>
          <p:cNvPr id="32" name="Picture 2" descr="Resultado de imagen para check icon">
            <a:extLst>
              <a:ext uri="{FF2B5EF4-FFF2-40B4-BE49-F238E27FC236}">
                <a16:creationId xmlns:a16="http://schemas.microsoft.com/office/drawing/2014/main" id="{A7828A44-B407-4FF7-A439-EA75DE5A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20" y="6031659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87D4EC54-788C-4397-8708-7D52D2B79F7E}"/>
              </a:ext>
            </a:extLst>
          </p:cNvPr>
          <p:cNvSpPr/>
          <p:nvPr/>
        </p:nvSpPr>
        <p:spPr>
          <a:xfrm>
            <a:off x="6028373" y="5717823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Demandas Emocionales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9936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83" y="2366592"/>
            <a:ext cx="5175902" cy="668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s-ES" dirty="0"/>
              <a:t>INTRODUCCIÓN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691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2498B203-69B6-4E18-A51C-FFDB51FAB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657625"/>
              </p:ext>
            </p:extLst>
          </p:nvPr>
        </p:nvGraphicFramePr>
        <p:xfrm>
          <a:off x="176280" y="3672201"/>
          <a:ext cx="4842055" cy="22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CDEACD81-E99D-491D-8CE8-E4AEC4F78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022306"/>
              </p:ext>
            </p:extLst>
          </p:nvPr>
        </p:nvGraphicFramePr>
        <p:xfrm>
          <a:off x="206161" y="1214709"/>
          <a:ext cx="4806537" cy="218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posición de texto 1">
            <a:extLst>
              <a:ext uri="{FF2B5EF4-FFF2-40B4-BE49-F238E27FC236}">
                <a16:creationId xmlns:a16="http://schemas.microsoft.com/office/drawing/2014/main" id="{5C06DA56-9776-4EAD-8830-387C48610E8E}"/>
              </a:ext>
            </a:extLst>
          </p:cNvPr>
          <p:cNvSpPr txBox="1">
            <a:spLocks/>
          </p:cNvSpPr>
          <p:nvPr/>
        </p:nvSpPr>
        <p:spPr>
          <a:xfrm>
            <a:off x="266161" y="291879"/>
            <a:ext cx="6176681" cy="5207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rgbClr val="69B9E0"/>
                </a:solidFill>
                <a:ea typeface="+mn-ea"/>
              </a:rPr>
              <a:t>DIRECCIÓN GENERAL, TALENTO HUMANO, INNOVACIÓN</a:t>
            </a:r>
            <a:endParaRPr lang="fr-FR" sz="2000" dirty="0">
              <a:solidFill>
                <a:srgbClr val="69B9E0"/>
              </a:solidFill>
              <a:ea typeface="+mn-e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3D1E10-799B-456B-A7FC-2D7D62C92BB1}"/>
              </a:ext>
            </a:extLst>
          </p:cNvPr>
          <p:cNvSpPr txBox="1"/>
          <p:nvPr/>
        </p:nvSpPr>
        <p:spPr>
          <a:xfrm>
            <a:off x="1687477" y="940731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ENGAGEMENT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829848D0-F224-4C5E-A231-7714020A991A}"/>
              </a:ext>
            </a:extLst>
          </p:cNvPr>
          <p:cNvSpPr/>
          <p:nvPr/>
        </p:nvSpPr>
        <p:spPr>
          <a:xfrm>
            <a:off x="1" y="252796"/>
            <a:ext cx="332115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2A38137-4B3B-4B52-956D-B3CD47757D39}"/>
              </a:ext>
            </a:extLst>
          </p:cNvPr>
          <p:cNvSpPr/>
          <p:nvPr/>
        </p:nvSpPr>
        <p:spPr>
          <a:xfrm>
            <a:off x="6442842" y="252796"/>
            <a:ext cx="3886424" cy="427289"/>
          </a:xfrm>
          <a:prstGeom prst="rect">
            <a:avLst/>
          </a:prstGeom>
          <a:solidFill>
            <a:srgbClr val="69B9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2251CE-531C-4DD2-9C82-CB3D93804FC8}"/>
              </a:ext>
            </a:extLst>
          </p:cNvPr>
          <p:cNvSpPr txBox="1"/>
          <p:nvPr/>
        </p:nvSpPr>
        <p:spPr>
          <a:xfrm>
            <a:off x="1608464" y="3356313"/>
            <a:ext cx="20019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AGOTAMIENTO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8C31DF-B40E-470D-A8AD-A0782669AA67}"/>
              </a:ext>
            </a:extLst>
          </p:cNvPr>
          <p:cNvSpPr txBox="1"/>
          <p:nvPr/>
        </p:nvSpPr>
        <p:spPr>
          <a:xfrm>
            <a:off x="1417014" y="2690205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N=10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CFFBD53-2B77-4260-B7C7-63E2D4FA80C6}"/>
              </a:ext>
            </a:extLst>
          </p:cNvPr>
          <p:cNvSpPr txBox="1"/>
          <p:nvPr/>
        </p:nvSpPr>
        <p:spPr>
          <a:xfrm>
            <a:off x="1437097" y="5359177"/>
            <a:ext cx="5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N=10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DDB50C-CDA1-458D-A417-84A40A948517}"/>
              </a:ext>
            </a:extLst>
          </p:cNvPr>
          <p:cNvSpPr txBox="1"/>
          <p:nvPr/>
        </p:nvSpPr>
        <p:spPr>
          <a:xfrm>
            <a:off x="5537472" y="459570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mantener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DC9A7D-D24B-4157-8709-71026E36D132}"/>
              </a:ext>
            </a:extLst>
          </p:cNvPr>
          <p:cNvSpPr txBox="1"/>
          <p:nvPr/>
        </p:nvSpPr>
        <p:spPr>
          <a:xfrm>
            <a:off x="8891248" y="4595703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Aspectos a mejorar</a:t>
            </a:r>
            <a:endParaRPr lang="es-C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F872FE0-89E2-4E42-864A-B2C7B80359B3}"/>
              </a:ext>
            </a:extLst>
          </p:cNvPr>
          <p:cNvGrpSpPr/>
          <p:nvPr/>
        </p:nvGrpSpPr>
        <p:grpSpPr>
          <a:xfrm>
            <a:off x="610072" y="5975077"/>
            <a:ext cx="4013317" cy="541113"/>
            <a:chOff x="794028" y="1040458"/>
            <a:chExt cx="4013317" cy="541113"/>
          </a:xfrm>
        </p:grpSpPr>
        <p:sp>
          <p:nvSpPr>
            <p:cNvPr id="46" name="48 Rectángulo">
              <a:extLst>
                <a:ext uri="{FF2B5EF4-FFF2-40B4-BE49-F238E27FC236}">
                  <a16:creationId xmlns:a16="http://schemas.microsoft.com/office/drawing/2014/main" id="{6BBE768D-0C12-4213-B297-C2392AA4F6DA}"/>
                </a:ext>
              </a:extLst>
            </p:cNvPr>
            <p:cNvSpPr/>
            <p:nvPr/>
          </p:nvSpPr>
          <p:spPr>
            <a:xfrm>
              <a:off x="2319880" y="1290638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0071C0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4,59</a:t>
              </a:r>
            </a:p>
          </p:txBody>
        </p:sp>
        <p:sp>
          <p:nvSpPr>
            <p:cNvPr id="47" name="48 Rectángulo">
              <a:extLst>
                <a:ext uri="{FF2B5EF4-FFF2-40B4-BE49-F238E27FC236}">
                  <a16:creationId xmlns:a16="http://schemas.microsoft.com/office/drawing/2014/main" id="{9BBD12E1-4A69-460C-B657-EA246020D9D5}"/>
                </a:ext>
              </a:extLst>
            </p:cNvPr>
            <p:cNvSpPr/>
            <p:nvPr/>
          </p:nvSpPr>
          <p:spPr>
            <a:xfrm>
              <a:off x="3616488" y="1283672"/>
              <a:ext cx="1190854" cy="290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21917" tIns="0" rIns="121917" bIns="0" anchor="ctr">
              <a:noAutofit/>
            </a:bodyPr>
            <a:lstStyle/>
            <a:p>
              <a:pPr algn="ctr"/>
              <a:r>
                <a:rPr lang="es-CL" sz="1050" b="1" dirty="0">
                  <a:solidFill>
                    <a:srgbClr val="FA545A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2,57</a:t>
              </a:r>
            </a:p>
          </p:txBody>
        </p:sp>
        <p:sp>
          <p:nvSpPr>
            <p:cNvPr id="49" name="48 Rectángulo">
              <a:extLst>
                <a:ext uri="{FF2B5EF4-FFF2-40B4-BE49-F238E27FC236}">
                  <a16:creationId xmlns:a16="http://schemas.microsoft.com/office/drawing/2014/main" id="{CB8DACD0-C39A-4FA1-8115-7F9D8E208BBF}"/>
                </a:ext>
              </a:extLst>
            </p:cNvPr>
            <p:cNvSpPr/>
            <p:nvPr/>
          </p:nvSpPr>
          <p:spPr>
            <a:xfrm>
              <a:off x="2319880" y="1040458"/>
              <a:ext cx="1211078" cy="246217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Engagement</a:t>
              </a:r>
            </a:p>
          </p:txBody>
        </p:sp>
        <p:sp>
          <p:nvSpPr>
            <p:cNvPr id="53" name="48 Rectángulo">
              <a:extLst>
                <a:ext uri="{FF2B5EF4-FFF2-40B4-BE49-F238E27FC236}">
                  <a16:creationId xmlns:a16="http://schemas.microsoft.com/office/drawing/2014/main" id="{793AC0C6-B717-4B75-8171-A72BB75A1757}"/>
                </a:ext>
              </a:extLst>
            </p:cNvPr>
            <p:cNvSpPr/>
            <p:nvPr/>
          </p:nvSpPr>
          <p:spPr>
            <a:xfrm>
              <a:off x="3616488" y="1044310"/>
              <a:ext cx="1190857" cy="246370"/>
            </a:xfrm>
            <a:prstGeom prst="rect">
              <a:avLst/>
            </a:prstGeom>
            <a:solidFill>
              <a:srgbClr val="CDD0D7"/>
            </a:solidFill>
          </p:spPr>
          <p:txBody>
            <a:bodyPr wrap="square" lIns="121917" tIns="60958" rIns="121917" bIns="60958" anchor="b">
              <a:spAutoFit/>
            </a:bodyPr>
            <a:lstStyle/>
            <a:p>
              <a:pPr algn="ctr"/>
              <a:r>
                <a:rPr lang="es-CL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Agotamiento</a:t>
              </a: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7A40859-2A0A-4C53-9F4C-3E3130E85321}"/>
                </a:ext>
              </a:extLst>
            </p:cNvPr>
            <p:cNvSpPr/>
            <p:nvPr/>
          </p:nvSpPr>
          <p:spPr>
            <a:xfrm>
              <a:off x="794028" y="1075534"/>
              <a:ext cx="1440321" cy="499071"/>
            </a:xfrm>
            <a:prstGeom prst="rect">
              <a:avLst/>
            </a:prstGeom>
            <a:solidFill>
              <a:srgbClr val="CDD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Resultados Centro Colombo Americano</a:t>
              </a:r>
            </a:p>
          </p:txBody>
        </p:sp>
      </p:grpSp>
      <p:pic>
        <p:nvPicPr>
          <p:cNvPr id="34" name="Picture 2" descr="Resultado de imagen para check icon">
            <a:extLst>
              <a:ext uri="{FF2B5EF4-FFF2-40B4-BE49-F238E27FC236}">
                <a16:creationId xmlns:a16="http://schemas.microsoft.com/office/drawing/2014/main" id="{1C844844-765C-4672-86BE-598BED0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01" y="498495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F32F3C63-E242-44CB-8245-BB406A1F60B3}"/>
              </a:ext>
            </a:extLst>
          </p:cNvPr>
          <p:cNvSpPr/>
          <p:nvPr/>
        </p:nvSpPr>
        <p:spPr>
          <a:xfrm>
            <a:off x="6129054" y="5607843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Coaching del Líder</a:t>
            </a:r>
            <a:endParaRPr lang="es-CL" sz="1100" dirty="0"/>
          </a:p>
        </p:txBody>
      </p:sp>
      <p:pic>
        <p:nvPicPr>
          <p:cNvPr id="26" name="Picture 2" descr="Resultado de imagen para check icon">
            <a:extLst>
              <a:ext uri="{FF2B5EF4-FFF2-40B4-BE49-F238E27FC236}">
                <a16:creationId xmlns:a16="http://schemas.microsoft.com/office/drawing/2014/main" id="{BFAE7B4E-3355-4D00-AED0-032C4045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01" y="5476647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1EEA6C3-F3D0-4A7A-B784-6B6E885D2B43}"/>
              </a:ext>
            </a:extLst>
          </p:cNvPr>
          <p:cNvSpPr/>
          <p:nvPr/>
        </p:nvSpPr>
        <p:spPr>
          <a:xfrm>
            <a:off x="6129054" y="5137630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Autonomía</a:t>
            </a:r>
            <a:endParaRPr lang="es-CL" sz="1100" dirty="0"/>
          </a:p>
        </p:txBody>
      </p:sp>
      <p:graphicFrame>
        <p:nvGraphicFramePr>
          <p:cNvPr id="42" name="3 Gráfico">
            <a:extLst>
              <a:ext uri="{FF2B5EF4-FFF2-40B4-BE49-F238E27FC236}">
                <a16:creationId xmlns:a16="http://schemas.microsoft.com/office/drawing/2014/main" id="{E232649E-922C-4566-9325-DDA44D53E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733458"/>
              </p:ext>
            </p:extLst>
          </p:nvPr>
        </p:nvGraphicFramePr>
        <p:xfrm>
          <a:off x="2707467" y="1361736"/>
          <a:ext cx="2336005" cy="197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1 Gráfico">
            <a:extLst>
              <a:ext uri="{FF2B5EF4-FFF2-40B4-BE49-F238E27FC236}">
                <a16:creationId xmlns:a16="http://schemas.microsoft.com/office/drawing/2014/main" id="{49262FFE-F58D-4A44-8C96-54CE6CCFF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926836"/>
              </p:ext>
            </p:extLst>
          </p:nvPr>
        </p:nvGraphicFramePr>
        <p:xfrm>
          <a:off x="2881401" y="3828179"/>
          <a:ext cx="2100536" cy="212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1" name="1 Gráfico">
            <a:extLst>
              <a:ext uri="{FF2B5EF4-FFF2-40B4-BE49-F238E27FC236}">
                <a16:creationId xmlns:a16="http://schemas.microsoft.com/office/drawing/2014/main" id="{E58AD557-B5BE-407F-A03D-EB0C3E350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412621"/>
              </p:ext>
            </p:extLst>
          </p:nvPr>
        </p:nvGraphicFramePr>
        <p:xfrm>
          <a:off x="5042580" y="1073845"/>
          <a:ext cx="7003902" cy="359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2" name="Picture 2" descr="Resultado de imagen para check icon">
            <a:extLst>
              <a:ext uri="{FF2B5EF4-FFF2-40B4-BE49-F238E27FC236}">
                <a16:creationId xmlns:a16="http://schemas.microsoft.com/office/drawing/2014/main" id="{A7828A44-B407-4FF7-A439-EA75DE5A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67" y="5942941"/>
            <a:ext cx="437398" cy="5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87D4EC54-788C-4397-8708-7D52D2B79F7E}"/>
              </a:ext>
            </a:extLst>
          </p:cNvPr>
          <p:cNvSpPr/>
          <p:nvPr/>
        </p:nvSpPr>
        <p:spPr>
          <a:xfrm>
            <a:off x="6129054" y="6095614"/>
            <a:ext cx="20208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Colaboración</a:t>
            </a:r>
            <a:endParaRPr lang="es-CL" sz="1100" dirty="0"/>
          </a:p>
        </p:txBody>
      </p:sp>
      <p:pic>
        <p:nvPicPr>
          <p:cNvPr id="54" name="Picture 4" descr="Resultado de imagen para wrong icon">
            <a:extLst>
              <a:ext uri="{FF2B5EF4-FFF2-40B4-BE49-F238E27FC236}">
                <a16:creationId xmlns:a16="http://schemas.microsoft.com/office/drawing/2014/main" id="{5FAED0B4-8BAC-4956-8812-8307614CD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32" y="5456655"/>
            <a:ext cx="426118" cy="426118"/>
          </a:xfrm>
          <a:prstGeom prst="rect">
            <a:avLst/>
          </a:prstGeom>
          <a:noFill/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A0C2A4DB-A223-426F-82CA-8907278BF2E0}"/>
              </a:ext>
            </a:extLst>
          </p:cNvPr>
          <p:cNvSpPr/>
          <p:nvPr/>
        </p:nvSpPr>
        <p:spPr>
          <a:xfrm>
            <a:off x="9520543" y="5289041"/>
            <a:ext cx="20208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No se identifican aspectos urgentes a mejorar en este grupo: fortalecer Focos Principales de la organización.</a:t>
            </a:r>
          </a:p>
        </p:txBody>
      </p:sp>
    </p:spTree>
    <p:extLst>
      <p:ext uri="{BB962C8B-B14F-4D97-AF65-F5344CB8AC3E}">
        <p14:creationId xmlns:p14="http://schemas.microsoft.com/office/powerpoint/2010/main" val="20395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82A61D-0A19-4504-848A-11B8362FD1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algn="ctr"/>
            <a:r>
              <a:rPr lang="es-CL" dirty="0"/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1430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884" y="417095"/>
            <a:ext cx="4251158" cy="401052"/>
          </a:xfrm>
        </p:spPr>
        <p:txBody>
          <a:bodyPr/>
          <a:lstStyle/>
          <a:p>
            <a:pPr algn="ctr"/>
            <a:r>
              <a:rPr lang="es-ES" dirty="0"/>
              <a:t>CLASIFICACIONES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EC07EF6-6DA9-4B69-BA37-2E359F4B0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12072"/>
              </p:ext>
            </p:extLst>
          </p:nvPr>
        </p:nvGraphicFramePr>
        <p:xfrm>
          <a:off x="336884" y="1208690"/>
          <a:ext cx="11497764" cy="5023942"/>
        </p:xfrm>
        <a:graphic>
          <a:graphicData uri="http://schemas.openxmlformats.org/drawingml/2006/table">
            <a:tbl>
              <a:tblPr/>
              <a:tblGrid>
                <a:gridCol w="840275">
                  <a:extLst>
                    <a:ext uri="{9D8B030D-6E8A-4147-A177-3AD203B41FA5}">
                      <a16:colId xmlns:a16="http://schemas.microsoft.com/office/drawing/2014/main" val="42717257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5037494"/>
                    </a:ext>
                  </a:extLst>
                </a:gridCol>
                <a:gridCol w="539274">
                  <a:extLst>
                    <a:ext uri="{9D8B030D-6E8A-4147-A177-3AD203B41FA5}">
                      <a16:colId xmlns:a16="http://schemas.microsoft.com/office/drawing/2014/main" val="1621922326"/>
                    </a:ext>
                  </a:extLst>
                </a:gridCol>
                <a:gridCol w="545413">
                  <a:extLst>
                    <a:ext uri="{9D8B030D-6E8A-4147-A177-3AD203B41FA5}">
                      <a16:colId xmlns:a16="http://schemas.microsoft.com/office/drawing/2014/main" val="3775136078"/>
                    </a:ext>
                  </a:extLst>
                </a:gridCol>
                <a:gridCol w="577495">
                  <a:extLst>
                    <a:ext uri="{9D8B030D-6E8A-4147-A177-3AD203B41FA5}">
                      <a16:colId xmlns:a16="http://schemas.microsoft.com/office/drawing/2014/main" val="2113131650"/>
                    </a:ext>
                  </a:extLst>
                </a:gridCol>
                <a:gridCol w="489267">
                  <a:extLst>
                    <a:ext uri="{9D8B030D-6E8A-4147-A177-3AD203B41FA5}">
                      <a16:colId xmlns:a16="http://schemas.microsoft.com/office/drawing/2014/main" val="2215554000"/>
                    </a:ext>
                  </a:extLst>
                </a:gridCol>
                <a:gridCol w="1046709">
                  <a:extLst>
                    <a:ext uri="{9D8B030D-6E8A-4147-A177-3AD203B41FA5}">
                      <a16:colId xmlns:a16="http://schemas.microsoft.com/office/drawing/2014/main" val="867557711"/>
                    </a:ext>
                  </a:extLst>
                </a:gridCol>
                <a:gridCol w="425100">
                  <a:extLst>
                    <a:ext uri="{9D8B030D-6E8A-4147-A177-3AD203B41FA5}">
                      <a16:colId xmlns:a16="http://schemas.microsoft.com/office/drawing/2014/main" val="3893976681"/>
                    </a:ext>
                  </a:extLst>
                </a:gridCol>
                <a:gridCol w="489267">
                  <a:extLst>
                    <a:ext uri="{9D8B030D-6E8A-4147-A177-3AD203B41FA5}">
                      <a16:colId xmlns:a16="http://schemas.microsoft.com/office/drawing/2014/main" val="1558282601"/>
                    </a:ext>
                  </a:extLst>
                </a:gridCol>
                <a:gridCol w="633640">
                  <a:extLst>
                    <a:ext uri="{9D8B030D-6E8A-4147-A177-3AD203B41FA5}">
                      <a16:colId xmlns:a16="http://schemas.microsoft.com/office/drawing/2014/main" val="824467452"/>
                    </a:ext>
                  </a:extLst>
                </a:gridCol>
                <a:gridCol w="529370">
                  <a:extLst>
                    <a:ext uri="{9D8B030D-6E8A-4147-A177-3AD203B41FA5}">
                      <a16:colId xmlns:a16="http://schemas.microsoft.com/office/drawing/2014/main" val="2082734156"/>
                    </a:ext>
                  </a:extLst>
                </a:gridCol>
                <a:gridCol w="493276">
                  <a:extLst>
                    <a:ext uri="{9D8B030D-6E8A-4147-A177-3AD203B41FA5}">
                      <a16:colId xmlns:a16="http://schemas.microsoft.com/office/drawing/2014/main" val="785511975"/>
                    </a:ext>
                  </a:extLst>
                </a:gridCol>
                <a:gridCol w="581505">
                  <a:extLst>
                    <a:ext uri="{9D8B030D-6E8A-4147-A177-3AD203B41FA5}">
                      <a16:colId xmlns:a16="http://schemas.microsoft.com/office/drawing/2014/main" val="3742028138"/>
                    </a:ext>
                  </a:extLst>
                </a:gridCol>
                <a:gridCol w="633640">
                  <a:extLst>
                    <a:ext uri="{9D8B030D-6E8A-4147-A177-3AD203B41FA5}">
                      <a16:colId xmlns:a16="http://schemas.microsoft.com/office/drawing/2014/main" val="332355623"/>
                    </a:ext>
                  </a:extLst>
                </a:gridCol>
                <a:gridCol w="741921">
                  <a:extLst>
                    <a:ext uri="{9D8B030D-6E8A-4147-A177-3AD203B41FA5}">
                      <a16:colId xmlns:a16="http://schemas.microsoft.com/office/drawing/2014/main" val="1967661665"/>
                    </a:ext>
                  </a:extLst>
                </a:gridCol>
                <a:gridCol w="769994">
                  <a:extLst>
                    <a:ext uri="{9D8B030D-6E8A-4147-A177-3AD203B41FA5}">
                      <a16:colId xmlns:a16="http://schemas.microsoft.com/office/drawing/2014/main" val="71677833"/>
                    </a:ext>
                  </a:extLst>
                </a:gridCol>
                <a:gridCol w="609578">
                  <a:extLst>
                    <a:ext uri="{9D8B030D-6E8A-4147-A177-3AD203B41FA5}">
                      <a16:colId xmlns:a16="http://schemas.microsoft.com/office/drawing/2014/main" val="759089803"/>
                    </a:ext>
                  </a:extLst>
                </a:gridCol>
                <a:gridCol w="453173">
                  <a:extLst>
                    <a:ext uri="{9D8B030D-6E8A-4147-A177-3AD203B41FA5}">
                      <a16:colId xmlns:a16="http://schemas.microsoft.com/office/drawing/2014/main" val="3928611799"/>
                    </a:ext>
                  </a:extLst>
                </a:gridCol>
                <a:gridCol w="489267">
                  <a:extLst>
                    <a:ext uri="{9D8B030D-6E8A-4147-A177-3AD203B41FA5}">
                      <a16:colId xmlns:a16="http://schemas.microsoft.com/office/drawing/2014/main" val="64116666"/>
                    </a:ext>
                  </a:extLst>
                </a:gridCol>
              </a:tblGrid>
              <a:tr h="4278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PERFIL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ENG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4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ENG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AGOT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16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RIESGO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OPCD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COACH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77702"/>
                  </a:ext>
                </a:extLst>
              </a:tr>
              <a:tr h="77291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Asistentes y analistas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92772"/>
                  </a:ext>
                </a:extLst>
              </a:tr>
              <a:tr h="455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Auxiliar 1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284318"/>
                  </a:ext>
                </a:extLst>
              </a:tr>
              <a:tr h="455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Auxiliar 2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15107"/>
                  </a:ext>
                </a:extLst>
              </a:tr>
              <a:tr h="455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28,57%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14,29%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29439"/>
                  </a:ext>
                </a:extLst>
              </a:tr>
              <a:tr h="77291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Jefaturas y coordinaciones 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41,67%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80512"/>
                  </a:ext>
                </a:extLst>
              </a:tr>
              <a:tr h="455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Profesor Adultos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664346"/>
                  </a:ext>
                </a:extLst>
              </a:tr>
              <a:tr h="455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Profesor Junior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2974"/>
                  </a:ext>
                </a:extLst>
              </a:tr>
              <a:tr h="77291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Profesor Niños y Adolescentes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14,74%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0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2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884" y="417095"/>
            <a:ext cx="4251158" cy="401052"/>
          </a:xfrm>
        </p:spPr>
        <p:txBody>
          <a:bodyPr/>
          <a:lstStyle/>
          <a:p>
            <a:pPr algn="ctr"/>
            <a:r>
              <a:rPr lang="es-ES" dirty="0"/>
              <a:t>CLASIFICACIONES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F49DEDA-A7EE-42DE-A96D-F83286607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74249"/>
              </p:ext>
            </p:extLst>
          </p:nvPr>
        </p:nvGraphicFramePr>
        <p:xfrm>
          <a:off x="336883" y="1075142"/>
          <a:ext cx="11508277" cy="5136472"/>
        </p:xfrm>
        <a:graphic>
          <a:graphicData uri="http://schemas.openxmlformats.org/drawingml/2006/table">
            <a:tbl>
              <a:tblPr/>
              <a:tblGrid>
                <a:gridCol w="1660083">
                  <a:extLst>
                    <a:ext uri="{9D8B030D-6E8A-4147-A177-3AD203B41FA5}">
                      <a16:colId xmlns:a16="http://schemas.microsoft.com/office/drawing/2014/main" val="1273538354"/>
                    </a:ext>
                  </a:extLst>
                </a:gridCol>
                <a:gridCol w="462455">
                  <a:extLst>
                    <a:ext uri="{9D8B030D-6E8A-4147-A177-3AD203B41FA5}">
                      <a16:colId xmlns:a16="http://schemas.microsoft.com/office/drawing/2014/main" val="3527336402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1197511044"/>
                    </a:ext>
                  </a:extLst>
                </a:gridCol>
                <a:gridCol w="504497">
                  <a:extLst>
                    <a:ext uri="{9D8B030D-6E8A-4147-A177-3AD203B41FA5}">
                      <a16:colId xmlns:a16="http://schemas.microsoft.com/office/drawing/2014/main" val="1492910880"/>
                    </a:ext>
                  </a:extLst>
                </a:gridCol>
                <a:gridCol w="483476">
                  <a:extLst>
                    <a:ext uri="{9D8B030D-6E8A-4147-A177-3AD203B41FA5}">
                      <a16:colId xmlns:a16="http://schemas.microsoft.com/office/drawing/2014/main" val="2770930173"/>
                    </a:ext>
                  </a:extLst>
                </a:gridCol>
                <a:gridCol w="651641">
                  <a:extLst>
                    <a:ext uri="{9D8B030D-6E8A-4147-A177-3AD203B41FA5}">
                      <a16:colId xmlns:a16="http://schemas.microsoft.com/office/drawing/2014/main" val="1417628027"/>
                    </a:ext>
                  </a:extLst>
                </a:gridCol>
                <a:gridCol w="322573">
                  <a:extLst>
                    <a:ext uri="{9D8B030D-6E8A-4147-A177-3AD203B41FA5}">
                      <a16:colId xmlns:a16="http://schemas.microsoft.com/office/drawing/2014/main" val="4087094849"/>
                    </a:ext>
                  </a:extLst>
                </a:gridCol>
                <a:gridCol w="425489">
                  <a:extLst>
                    <a:ext uri="{9D8B030D-6E8A-4147-A177-3AD203B41FA5}">
                      <a16:colId xmlns:a16="http://schemas.microsoft.com/office/drawing/2014/main" val="3382237083"/>
                    </a:ext>
                  </a:extLst>
                </a:gridCol>
                <a:gridCol w="489714">
                  <a:extLst>
                    <a:ext uri="{9D8B030D-6E8A-4147-A177-3AD203B41FA5}">
                      <a16:colId xmlns:a16="http://schemas.microsoft.com/office/drawing/2014/main" val="2421264920"/>
                    </a:ext>
                  </a:extLst>
                </a:gridCol>
                <a:gridCol w="634219">
                  <a:extLst>
                    <a:ext uri="{9D8B030D-6E8A-4147-A177-3AD203B41FA5}">
                      <a16:colId xmlns:a16="http://schemas.microsoft.com/office/drawing/2014/main" val="2546173908"/>
                    </a:ext>
                  </a:extLst>
                </a:gridCol>
                <a:gridCol w="529854">
                  <a:extLst>
                    <a:ext uri="{9D8B030D-6E8A-4147-A177-3AD203B41FA5}">
                      <a16:colId xmlns:a16="http://schemas.microsoft.com/office/drawing/2014/main" val="2207555566"/>
                    </a:ext>
                  </a:extLst>
                </a:gridCol>
                <a:gridCol w="493728">
                  <a:extLst>
                    <a:ext uri="{9D8B030D-6E8A-4147-A177-3AD203B41FA5}">
                      <a16:colId xmlns:a16="http://schemas.microsoft.com/office/drawing/2014/main" val="3224451111"/>
                    </a:ext>
                  </a:extLst>
                </a:gridCol>
                <a:gridCol w="582037">
                  <a:extLst>
                    <a:ext uri="{9D8B030D-6E8A-4147-A177-3AD203B41FA5}">
                      <a16:colId xmlns:a16="http://schemas.microsoft.com/office/drawing/2014/main" val="3519989579"/>
                    </a:ext>
                  </a:extLst>
                </a:gridCol>
                <a:gridCol w="634219">
                  <a:extLst>
                    <a:ext uri="{9D8B030D-6E8A-4147-A177-3AD203B41FA5}">
                      <a16:colId xmlns:a16="http://schemas.microsoft.com/office/drawing/2014/main" val="3153688070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2694386001"/>
                    </a:ext>
                  </a:extLst>
                </a:gridCol>
                <a:gridCol w="770698">
                  <a:extLst>
                    <a:ext uri="{9D8B030D-6E8A-4147-A177-3AD203B41FA5}">
                      <a16:colId xmlns:a16="http://schemas.microsoft.com/office/drawing/2014/main" val="4129397931"/>
                    </a:ext>
                  </a:extLst>
                </a:gridCol>
                <a:gridCol w="610136">
                  <a:extLst>
                    <a:ext uri="{9D8B030D-6E8A-4147-A177-3AD203B41FA5}">
                      <a16:colId xmlns:a16="http://schemas.microsoft.com/office/drawing/2014/main" val="3020817281"/>
                    </a:ext>
                  </a:extLst>
                </a:gridCol>
                <a:gridCol w="453587">
                  <a:extLst>
                    <a:ext uri="{9D8B030D-6E8A-4147-A177-3AD203B41FA5}">
                      <a16:colId xmlns:a16="http://schemas.microsoft.com/office/drawing/2014/main" val="2666652606"/>
                    </a:ext>
                  </a:extLst>
                </a:gridCol>
                <a:gridCol w="489714">
                  <a:extLst>
                    <a:ext uri="{9D8B030D-6E8A-4147-A177-3AD203B41FA5}">
                      <a16:colId xmlns:a16="http://schemas.microsoft.com/office/drawing/2014/main" val="1587921836"/>
                    </a:ext>
                  </a:extLst>
                </a:gridCol>
              </a:tblGrid>
              <a:tr h="854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ÁREA/DIRECCIÓN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ENG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4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ENG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AGOT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16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RIESGO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OPCD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COACH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955380"/>
                  </a:ext>
                </a:extLst>
              </a:tr>
              <a:tr h="127844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Cultura - Relaciones Corporativas - Marketing y Comunicaciones 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33,33%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862137"/>
                  </a:ext>
                </a:extLst>
              </a:tr>
              <a:tr h="4299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 Académica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21,57%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47268"/>
                  </a:ext>
                </a:extLst>
              </a:tr>
              <a:tr h="4299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 Administrativa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45157"/>
                  </a:ext>
                </a:extLst>
              </a:tr>
              <a:tr h="4299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 Biblioteca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37,50%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441591"/>
                  </a:ext>
                </a:extLst>
              </a:tr>
              <a:tr h="4299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 Financiera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15327"/>
                  </a:ext>
                </a:extLst>
              </a:tr>
              <a:tr h="854188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Dirección General - Talento Humano - Innovación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32370"/>
                  </a:ext>
                </a:extLst>
              </a:tr>
              <a:tr h="42993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EducationUSA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132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884" y="417095"/>
            <a:ext cx="4251158" cy="401052"/>
          </a:xfrm>
        </p:spPr>
        <p:txBody>
          <a:bodyPr/>
          <a:lstStyle/>
          <a:p>
            <a:pPr algn="ctr"/>
            <a:r>
              <a:rPr lang="es-ES" dirty="0"/>
              <a:t>CLASIFICACIONES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AE6A4E8-335A-45BF-BC68-9AF4AF1EF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27347"/>
              </p:ext>
            </p:extLst>
          </p:nvPr>
        </p:nvGraphicFramePr>
        <p:xfrm>
          <a:off x="218091" y="1236111"/>
          <a:ext cx="11826763" cy="1962578"/>
        </p:xfrm>
        <a:graphic>
          <a:graphicData uri="http://schemas.openxmlformats.org/drawingml/2006/table">
            <a:tbl>
              <a:tblPr/>
              <a:tblGrid>
                <a:gridCol w="1253357">
                  <a:extLst>
                    <a:ext uri="{9D8B030D-6E8A-4147-A177-3AD203B41FA5}">
                      <a16:colId xmlns:a16="http://schemas.microsoft.com/office/drawing/2014/main" val="4215867174"/>
                    </a:ext>
                  </a:extLst>
                </a:gridCol>
                <a:gridCol w="346842">
                  <a:extLst>
                    <a:ext uri="{9D8B030D-6E8A-4147-A177-3AD203B41FA5}">
                      <a16:colId xmlns:a16="http://schemas.microsoft.com/office/drawing/2014/main" val="2461079325"/>
                    </a:ext>
                  </a:extLst>
                </a:gridCol>
                <a:gridCol w="504496">
                  <a:extLst>
                    <a:ext uri="{9D8B030D-6E8A-4147-A177-3AD203B41FA5}">
                      <a16:colId xmlns:a16="http://schemas.microsoft.com/office/drawing/2014/main" val="2564270527"/>
                    </a:ext>
                  </a:extLst>
                </a:gridCol>
                <a:gridCol w="502392">
                  <a:extLst>
                    <a:ext uri="{9D8B030D-6E8A-4147-A177-3AD203B41FA5}">
                      <a16:colId xmlns:a16="http://schemas.microsoft.com/office/drawing/2014/main" val="2985880778"/>
                    </a:ext>
                  </a:extLst>
                </a:gridCol>
                <a:gridCol w="594020">
                  <a:extLst>
                    <a:ext uri="{9D8B030D-6E8A-4147-A177-3AD203B41FA5}">
                      <a16:colId xmlns:a16="http://schemas.microsoft.com/office/drawing/2014/main" val="2342266288"/>
                    </a:ext>
                  </a:extLst>
                </a:gridCol>
                <a:gridCol w="503266">
                  <a:extLst>
                    <a:ext uri="{9D8B030D-6E8A-4147-A177-3AD203B41FA5}">
                      <a16:colId xmlns:a16="http://schemas.microsoft.com/office/drawing/2014/main" val="472526554"/>
                    </a:ext>
                  </a:extLst>
                </a:gridCol>
                <a:gridCol w="1076660">
                  <a:extLst>
                    <a:ext uri="{9D8B030D-6E8A-4147-A177-3AD203B41FA5}">
                      <a16:colId xmlns:a16="http://schemas.microsoft.com/office/drawing/2014/main" val="363365088"/>
                    </a:ext>
                  </a:extLst>
                </a:gridCol>
                <a:gridCol w="437264">
                  <a:extLst>
                    <a:ext uri="{9D8B030D-6E8A-4147-A177-3AD203B41FA5}">
                      <a16:colId xmlns:a16="http://schemas.microsoft.com/office/drawing/2014/main" val="3796039734"/>
                    </a:ext>
                  </a:extLst>
                </a:gridCol>
                <a:gridCol w="503266">
                  <a:extLst>
                    <a:ext uri="{9D8B030D-6E8A-4147-A177-3AD203B41FA5}">
                      <a16:colId xmlns:a16="http://schemas.microsoft.com/office/drawing/2014/main" val="1254027049"/>
                    </a:ext>
                  </a:extLst>
                </a:gridCol>
                <a:gridCol w="651771">
                  <a:extLst>
                    <a:ext uri="{9D8B030D-6E8A-4147-A177-3AD203B41FA5}">
                      <a16:colId xmlns:a16="http://schemas.microsoft.com/office/drawing/2014/main" val="3583720715"/>
                    </a:ext>
                  </a:extLst>
                </a:gridCol>
                <a:gridCol w="544518">
                  <a:extLst>
                    <a:ext uri="{9D8B030D-6E8A-4147-A177-3AD203B41FA5}">
                      <a16:colId xmlns:a16="http://schemas.microsoft.com/office/drawing/2014/main" val="1830525092"/>
                    </a:ext>
                  </a:extLst>
                </a:gridCol>
                <a:gridCol w="507392">
                  <a:extLst>
                    <a:ext uri="{9D8B030D-6E8A-4147-A177-3AD203B41FA5}">
                      <a16:colId xmlns:a16="http://schemas.microsoft.com/office/drawing/2014/main" val="4251182107"/>
                    </a:ext>
                  </a:extLst>
                </a:gridCol>
                <a:gridCol w="598145">
                  <a:extLst>
                    <a:ext uri="{9D8B030D-6E8A-4147-A177-3AD203B41FA5}">
                      <a16:colId xmlns:a16="http://schemas.microsoft.com/office/drawing/2014/main" val="3450153059"/>
                    </a:ext>
                  </a:extLst>
                </a:gridCol>
                <a:gridCol w="651771">
                  <a:extLst>
                    <a:ext uri="{9D8B030D-6E8A-4147-A177-3AD203B41FA5}">
                      <a16:colId xmlns:a16="http://schemas.microsoft.com/office/drawing/2014/main" val="1323539884"/>
                    </a:ext>
                  </a:extLst>
                </a:gridCol>
                <a:gridCol w="763150">
                  <a:extLst>
                    <a:ext uri="{9D8B030D-6E8A-4147-A177-3AD203B41FA5}">
                      <a16:colId xmlns:a16="http://schemas.microsoft.com/office/drawing/2014/main" val="847649576"/>
                    </a:ext>
                  </a:extLst>
                </a:gridCol>
                <a:gridCol w="792026">
                  <a:extLst>
                    <a:ext uri="{9D8B030D-6E8A-4147-A177-3AD203B41FA5}">
                      <a16:colId xmlns:a16="http://schemas.microsoft.com/office/drawing/2014/main" val="1221266692"/>
                    </a:ext>
                  </a:extLst>
                </a:gridCol>
                <a:gridCol w="627021">
                  <a:extLst>
                    <a:ext uri="{9D8B030D-6E8A-4147-A177-3AD203B41FA5}">
                      <a16:colId xmlns:a16="http://schemas.microsoft.com/office/drawing/2014/main" val="3870818419"/>
                    </a:ext>
                  </a:extLst>
                </a:gridCol>
                <a:gridCol w="466140">
                  <a:extLst>
                    <a:ext uri="{9D8B030D-6E8A-4147-A177-3AD203B41FA5}">
                      <a16:colId xmlns:a16="http://schemas.microsoft.com/office/drawing/2014/main" val="3659718615"/>
                    </a:ext>
                  </a:extLst>
                </a:gridCol>
                <a:gridCol w="503266">
                  <a:extLst>
                    <a:ext uri="{9D8B030D-6E8A-4147-A177-3AD203B41FA5}">
                      <a16:colId xmlns:a16="http://schemas.microsoft.com/office/drawing/2014/main" val="2086028663"/>
                    </a:ext>
                  </a:extLst>
                </a:gridCol>
              </a:tblGrid>
              <a:tr h="47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GENERACIÓN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ENG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4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ENG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AGOT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16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RIESGO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OPCD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COACH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11020"/>
                  </a:ext>
                </a:extLst>
              </a:tr>
              <a:tr h="49439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Centenials</a:t>
                      </a:r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(Z)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217073"/>
                  </a:ext>
                </a:extLst>
              </a:tr>
              <a:tr h="49439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GENERACION X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31,25%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2,38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17,19%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09075"/>
                  </a:ext>
                </a:extLst>
              </a:tr>
              <a:tr h="494390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Milenials</a:t>
                      </a:r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(Y)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22,05%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18,11%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22,05%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74159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0B2A2E5-58AC-40C5-BDD8-C36D242E8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84898"/>
              </p:ext>
            </p:extLst>
          </p:nvPr>
        </p:nvGraphicFramePr>
        <p:xfrm>
          <a:off x="218091" y="3642753"/>
          <a:ext cx="11826764" cy="2233305"/>
        </p:xfrm>
        <a:graphic>
          <a:graphicData uri="http://schemas.openxmlformats.org/drawingml/2006/table">
            <a:tbl>
              <a:tblPr/>
              <a:tblGrid>
                <a:gridCol w="1085193">
                  <a:extLst>
                    <a:ext uri="{9D8B030D-6E8A-4147-A177-3AD203B41FA5}">
                      <a16:colId xmlns:a16="http://schemas.microsoft.com/office/drawing/2014/main" val="1156701941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3501291433"/>
                    </a:ext>
                  </a:extLst>
                </a:gridCol>
                <a:gridCol w="536026">
                  <a:extLst>
                    <a:ext uri="{9D8B030D-6E8A-4147-A177-3AD203B41FA5}">
                      <a16:colId xmlns:a16="http://schemas.microsoft.com/office/drawing/2014/main" val="2108303110"/>
                    </a:ext>
                  </a:extLst>
                </a:gridCol>
                <a:gridCol w="470861">
                  <a:extLst>
                    <a:ext uri="{9D8B030D-6E8A-4147-A177-3AD203B41FA5}">
                      <a16:colId xmlns:a16="http://schemas.microsoft.com/office/drawing/2014/main" val="25643381"/>
                    </a:ext>
                  </a:extLst>
                </a:gridCol>
                <a:gridCol w="594019">
                  <a:extLst>
                    <a:ext uri="{9D8B030D-6E8A-4147-A177-3AD203B41FA5}">
                      <a16:colId xmlns:a16="http://schemas.microsoft.com/office/drawing/2014/main" val="1380894737"/>
                    </a:ext>
                  </a:extLst>
                </a:gridCol>
                <a:gridCol w="503267">
                  <a:extLst>
                    <a:ext uri="{9D8B030D-6E8A-4147-A177-3AD203B41FA5}">
                      <a16:colId xmlns:a16="http://schemas.microsoft.com/office/drawing/2014/main" val="4022421542"/>
                    </a:ext>
                  </a:extLst>
                </a:gridCol>
                <a:gridCol w="1076660">
                  <a:extLst>
                    <a:ext uri="{9D8B030D-6E8A-4147-A177-3AD203B41FA5}">
                      <a16:colId xmlns:a16="http://schemas.microsoft.com/office/drawing/2014/main" val="3670619907"/>
                    </a:ext>
                  </a:extLst>
                </a:gridCol>
                <a:gridCol w="437264">
                  <a:extLst>
                    <a:ext uri="{9D8B030D-6E8A-4147-A177-3AD203B41FA5}">
                      <a16:colId xmlns:a16="http://schemas.microsoft.com/office/drawing/2014/main" val="317426599"/>
                    </a:ext>
                  </a:extLst>
                </a:gridCol>
                <a:gridCol w="503267">
                  <a:extLst>
                    <a:ext uri="{9D8B030D-6E8A-4147-A177-3AD203B41FA5}">
                      <a16:colId xmlns:a16="http://schemas.microsoft.com/office/drawing/2014/main" val="3931029625"/>
                    </a:ext>
                  </a:extLst>
                </a:gridCol>
                <a:gridCol w="651771">
                  <a:extLst>
                    <a:ext uri="{9D8B030D-6E8A-4147-A177-3AD203B41FA5}">
                      <a16:colId xmlns:a16="http://schemas.microsoft.com/office/drawing/2014/main" val="3940727739"/>
                    </a:ext>
                  </a:extLst>
                </a:gridCol>
                <a:gridCol w="544518">
                  <a:extLst>
                    <a:ext uri="{9D8B030D-6E8A-4147-A177-3AD203B41FA5}">
                      <a16:colId xmlns:a16="http://schemas.microsoft.com/office/drawing/2014/main" val="992666345"/>
                    </a:ext>
                  </a:extLst>
                </a:gridCol>
                <a:gridCol w="507392">
                  <a:extLst>
                    <a:ext uri="{9D8B030D-6E8A-4147-A177-3AD203B41FA5}">
                      <a16:colId xmlns:a16="http://schemas.microsoft.com/office/drawing/2014/main" val="1411778243"/>
                    </a:ext>
                  </a:extLst>
                </a:gridCol>
                <a:gridCol w="598144">
                  <a:extLst>
                    <a:ext uri="{9D8B030D-6E8A-4147-A177-3AD203B41FA5}">
                      <a16:colId xmlns:a16="http://schemas.microsoft.com/office/drawing/2014/main" val="2124179107"/>
                    </a:ext>
                  </a:extLst>
                </a:gridCol>
                <a:gridCol w="651771">
                  <a:extLst>
                    <a:ext uri="{9D8B030D-6E8A-4147-A177-3AD203B41FA5}">
                      <a16:colId xmlns:a16="http://schemas.microsoft.com/office/drawing/2014/main" val="1531740453"/>
                    </a:ext>
                  </a:extLst>
                </a:gridCol>
                <a:gridCol w="763150">
                  <a:extLst>
                    <a:ext uri="{9D8B030D-6E8A-4147-A177-3AD203B41FA5}">
                      <a16:colId xmlns:a16="http://schemas.microsoft.com/office/drawing/2014/main" val="2442089493"/>
                    </a:ext>
                  </a:extLst>
                </a:gridCol>
                <a:gridCol w="792026">
                  <a:extLst>
                    <a:ext uri="{9D8B030D-6E8A-4147-A177-3AD203B41FA5}">
                      <a16:colId xmlns:a16="http://schemas.microsoft.com/office/drawing/2014/main" val="427670113"/>
                    </a:ext>
                  </a:extLst>
                </a:gridCol>
                <a:gridCol w="627021">
                  <a:extLst>
                    <a:ext uri="{9D8B030D-6E8A-4147-A177-3AD203B41FA5}">
                      <a16:colId xmlns:a16="http://schemas.microsoft.com/office/drawing/2014/main" val="1109313368"/>
                    </a:ext>
                  </a:extLst>
                </a:gridCol>
                <a:gridCol w="466140">
                  <a:extLst>
                    <a:ext uri="{9D8B030D-6E8A-4147-A177-3AD203B41FA5}">
                      <a16:colId xmlns:a16="http://schemas.microsoft.com/office/drawing/2014/main" val="1008869207"/>
                    </a:ext>
                  </a:extLst>
                </a:gridCol>
                <a:gridCol w="503267">
                  <a:extLst>
                    <a:ext uri="{9D8B030D-6E8A-4147-A177-3AD203B41FA5}">
                      <a16:colId xmlns:a16="http://schemas.microsoft.com/office/drawing/2014/main" val="3210001152"/>
                    </a:ext>
                  </a:extLst>
                </a:gridCol>
              </a:tblGrid>
              <a:tr h="362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ANTIGÜEDAD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ENG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4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ENG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AGOT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16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RIESGO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OPCD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COACH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57392"/>
                  </a:ext>
                </a:extLst>
              </a:tr>
              <a:tr h="3741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0-1 Años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40,63%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14005"/>
                  </a:ext>
                </a:extLst>
              </a:tr>
              <a:tr h="3741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2-3 Años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15,63%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1088"/>
                  </a:ext>
                </a:extLst>
              </a:tr>
              <a:tr h="3741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 Años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644227"/>
                  </a:ext>
                </a:extLst>
              </a:tr>
              <a:tr h="3741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6-10 Años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696156"/>
                  </a:ext>
                </a:extLst>
              </a:tr>
              <a:tr h="3741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Más de 10 años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29,17%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2,11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4,17%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23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884" y="417095"/>
            <a:ext cx="4251158" cy="401052"/>
          </a:xfrm>
        </p:spPr>
        <p:txBody>
          <a:bodyPr/>
          <a:lstStyle/>
          <a:p>
            <a:pPr algn="ctr"/>
            <a:r>
              <a:rPr lang="es-ES" dirty="0"/>
              <a:t>CLASIFICACIONES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2305429-7C37-489D-AC40-5D86C901D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9907"/>
              </p:ext>
            </p:extLst>
          </p:nvPr>
        </p:nvGraphicFramePr>
        <p:xfrm>
          <a:off x="336884" y="2310774"/>
          <a:ext cx="11182453" cy="3046819"/>
        </p:xfrm>
        <a:graphic>
          <a:graphicData uri="http://schemas.openxmlformats.org/drawingml/2006/table">
            <a:tbl>
              <a:tblPr/>
              <a:tblGrid>
                <a:gridCol w="903337">
                  <a:extLst>
                    <a:ext uri="{9D8B030D-6E8A-4147-A177-3AD203B41FA5}">
                      <a16:colId xmlns:a16="http://schemas.microsoft.com/office/drawing/2014/main" val="1969600560"/>
                    </a:ext>
                  </a:extLst>
                </a:gridCol>
                <a:gridCol w="472965">
                  <a:extLst>
                    <a:ext uri="{9D8B030D-6E8A-4147-A177-3AD203B41FA5}">
                      <a16:colId xmlns:a16="http://schemas.microsoft.com/office/drawing/2014/main" val="1313555232"/>
                    </a:ext>
                  </a:extLst>
                </a:gridCol>
                <a:gridCol w="588580">
                  <a:extLst>
                    <a:ext uri="{9D8B030D-6E8A-4147-A177-3AD203B41FA5}">
                      <a16:colId xmlns:a16="http://schemas.microsoft.com/office/drawing/2014/main" val="2675073743"/>
                    </a:ext>
                  </a:extLst>
                </a:gridCol>
                <a:gridCol w="515006">
                  <a:extLst>
                    <a:ext uri="{9D8B030D-6E8A-4147-A177-3AD203B41FA5}">
                      <a16:colId xmlns:a16="http://schemas.microsoft.com/office/drawing/2014/main" val="213042018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14847875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21785527"/>
                    </a:ext>
                  </a:extLst>
                </a:gridCol>
                <a:gridCol w="366016">
                  <a:extLst>
                    <a:ext uri="{9D8B030D-6E8A-4147-A177-3AD203B41FA5}">
                      <a16:colId xmlns:a16="http://schemas.microsoft.com/office/drawing/2014/main" val="1915068430"/>
                    </a:ext>
                  </a:extLst>
                </a:gridCol>
                <a:gridCol w="537874">
                  <a:extLst>
                    <a:ext uri="{9D8B030D-6E8A-4147-A177-3AD203B41FA5}">
                      <a16:colId xmlns:a16="http://schemas.microsoft.com/office/drawing/2014/main" val="3550601536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val="877013991"/>
                    </a:ext>
                  </a:extLst>
                </a:gridCol>
                <a:gridCol w="662286">
                  <a:extLst>
                    <a:ext uri="{9D8B030D-6E8A-4147-A177-3AD203B41FA5}">
                      <a16:colId xmlns:a16="http://schemas.microsoft.com/office/drawing/2014/main" val="3298403665"/>
                    </a:ext>
                  </a:extLst>
                </a:gridCol>
                <a:gridCol w="553301">
                  <a:extLst>
                    <a:ext uri="{9D8B030D-6E8A-4147-A177-3AD203B41FA5}">
                      <a16:colId xmlns:a16="http://schemas.microsoft.com/office/drawing/2014/main" val="779869232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4092222767"/>
                    </a:ext>
                  </a:extLst>
                </a:gridCol>
                <a:gridCol w="607793">
                  <a:extLst>
                    <a:ext uri="{9D8B030D-6E8A-4147-A177-3AD203B41FA5}">
                      <a16:colId xmlns:a16="http://schemas.microsoft.com/office/drawing/2014/main" val="1649175508"/>
                    </a:ext>
                  </a:extLst>
                </a:gridCol>
                <a:gridCol w="662286">
                  <a:extLst>
                    <a:ext uri="{9D8B030D-6E8A-4147-A177-3AD203B41FA5}">
                      <a16:colId xmlns:a16="http://schemas.microsoft.com/office/drawing/2014/main" val="671683399"/>
                    </a:ext>
                  </a:extLst>
                </a:gridCol>
                <a:gridCol w="775461">
                  <a:extLst>
                    <a:ext uri="{9D8B030D-6E8A-4147-A177-3AD203B41FA5}">
                      <a16:colId xmlns:a16="http://schemas.microsoft.com/office/drawing/2014/main" val="379094044"/>
                    </a:ext>
                  </a:extLst>
                </a:gridCol>
                <a:gridCol w="804803">
                  <a:extLst>
                    <a:ext uri="{9D8B030D-6E8A-4147-A177-3AD203B41FA5}">
                      <a16:colId xmlns:a16="http://schemas.microsoft.com/office/drawing/2014/main" val="3020172777"/>
                    </a:ext>
                  </a:extLst>
                </a:gridCol>
                <a:gridCol w="637136">
                  <a:extLst>
                    <a:ext uri="{9D8B030D-6E8A-4147-A177-3AD203B41FA5}">
                      <a16:colId xmlns:a16="http://schemas.microsoft.com/office/drawing/2014/main" val="2990283772"/>
                    </a:ext>
                  </a:extLst>
                </a:gridCol>
                <a:gridCol w="473660">
                  <a:extLst>
                    <a:ext uri="{9D8B030D-6E8A-4147-A177-3AD203B41FA5}">
                      <a16:colId xmlns:a16="http://schemas.microsoft.com/office/drawing/2014/main" val="1642546823"/>
                    </a:ext>
                  </a:extLst>
                </a:gridCol>
                <a:gridCol w="511385">
                  <a:extLst>
                    <a:ext uri="{9D8B030D-6E8A-4147-A177-3AD203B41FA5}">
                      <a16:colId xmlns:a16="http://schemas.microsoft.com/office/drawing/2014/main" val="2802060670"/>
                    </a:ext>
                  </a:extLst>
                </a:gridCol>
              </a:tblGrid>
              <a:tr h="494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ENG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4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ENG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AGOT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16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RIESGO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AGOT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OPCD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COACH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TT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00829"/>
                  </a:ext>
                </a:extLst>
              </a:tr>
              <a:tr h="51038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Calle 100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18,75%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89902"/>
                  </a:ext>
                </a:extLst>
              </a:tr>
              <a:tr h="51038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Centro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4,69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24,84%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2,55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166081"/>
                  </a:ext>
                </a:extLst>
              </a:tr>
              <a:tr h="51038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Niza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2,60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14,86%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18,92%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4,07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3,53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2,59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86598"/>
                  </a:ext>
                </a:extLst>
              </a:tr>
              <a:tr h="51038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Soacha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23,08%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4,36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3,90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3,87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3,51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4,35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3,26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3,94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2,18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2,42</a:t>
                      </a: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055056"/>
                  </a:ext>
                </a:extLst>
              </a:tr>
              <a:tr h="51038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Tocancipá</a:t>
                      </a:r>
                    </a:p>
                  </a:txBody>
                  <a:tcPr marL="1834" marR="1834" marT="1834" marB="0" anchor="ctr">
                    <a:lnL>
                      <a:noFill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9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34" marR="1834" marT="18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834" marR="1834" marT="1834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51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8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884" y="417095"/>
            <a:ext cx="4251158" cy="401052"/>
          </a:xfrm>
        </p:spPr>
        <p:txBody>
          <a:bodyPr/>
          <a:lstStyle/>
          <a:p>
            <a:pPr algn="ctr"/>
            <a:r>
              <a:rPr lang="es-ES" dirty="0"/>
              <a:t>DEMOGRÁFICOS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33AEBF8-EA26-44CD-B0D7-A6E40CCDE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394"/>
              </p:ext>
            </p:extLst>
          </p:nvPr>
        </p:nvGraphicFramePr>
        <p:xfrm>
          <a:off x="31956" y="1156139"/>
          <a:ext cx="12128087" cy="5473952"/>
        </p:xfrm>
        <a:graphic>
          <a:graphicData uri="http://schemas.openxmlformats.org/drawingml/2006/table">
            <a:tbl>
              <a:tblPr/>
              <a:tblGrid>
                <a:gridCol w="140059">
                  <a:extLst>
                    <a:ext uri="{9D8B030D-6E8A-4147-A177-3AD203B41FA5}">
                      <a16:colId xmlns:a16="http://schemas.microsoft.com/office/drawing/2014/main" val="1721251795"/>
                    </a:ext>
                  </a:extLst>
                </a:gridCol>
                <a:gridCol w="1879102">
                  <a:extLst>
                    <a:ext uri="{9D8B030D-6E8A-4147-A177-3AD203B41FA5}">
                      <a16:colId xmlns:a16="http://schemas.microsoft.com/office/drawing/2014/main" val="592659240"/>
                    </a:ext>
                  </a:extLst>
                </a:gridCol>
                <a:gridCol w="183180">
                  <a:extLst>
                    <a:ext uri="{9D8B030D-6E8A-4147-A177-3AD203B41FA5}">
                      <a16:colId xmlns:a16="http://schemas.microsoft.com/office/drawing/2014/main" val="4120745028"/>
                    </a:ext>
                  </a:extLst>
                </a:gridCol>
                <a:gridCol w="825378">
                  <a:extLst>
                    <a:ext uri="{9D8B030D-6E8A-4147-A177-3AD203B41FA5}">
                      <a16:colId xmlns:a16="http://schemas.microsoft.com/office/drawing/2014/main" val="1402566552"/>
                    </a:ext>
                  </a:extLst>
                </a:gridCol>
                <a:gridCol w="857350">
                  <a:extLst>
                    <a:ext uri="{9D8B030D-6E8A-4147-A177-3AD203B41FA5}">
                      <a16:colId xmlns:a16="http://schemas.microsoft.com/office/drawing/2014/main" val="3560493688"/>
                    </a:ext>
                  </a:extLst>
                </a:gridCol>
                <a:gridCol w="183180">
                  <a:extLst>
                    <a:ext uri="{9D8B030D-6E8A-4147-A177-3AD203B41FA5}">
                      <a16:colId xmlns:a16="http://schemas.microsoft.com/office/drawing/2014/main" val="1639314737"/>
                    </a:ext>
                  </a:extLst>
                </a:gridCol>
                <a:gridCol w="709147">
                  <a:extLst>
                    <a:ext uri="{9D8B030D-6E8A-4147-A177-3AD203B41FA5}">
                      <a16:colId xmlns:a16="http://schemas.microsoft.com/office/drawing/2014/main" val="1163628004"/>
                    </a:ext>
                  </a:extLst>
                </a:gridCol>
                <a:gridCol w="555580">
                  <a:extLst>
                    <a:ext uri="{9D8B030D-6E8A-4147-A177-3AD203B41FA5}">
                      <a16:colId xmlns:a16="http://schemas.microsoft.com/office/drawing/2014/main" val="2811469049"/>
                    </a:ext>
                  </a:extLst>
                </a:gridCol>
                <a:gridCol w="711141">
                  <a:extLst>
                    <a:ext uri="{9D8B030D-6E8A-4147-A177-3AD203B41FA5}">
                      <a16:colId xmlns:a16="http://schemas.microsoft.com/office/drawing/2014/main" val="2082762816"/>
                    </a:ext>
                  </a:extLst>
                </a:gridCol>
                <a:gridCol w="577802">
                  <a:extLst>
                    <a:ext uri="{9D8B030D-6E8A-4147-A177-3AD203B41FA5}">
                      <a16:colId xmlns:a16="http://schemas.microsoft.com/office/drawing/2014/main" val="1535995599"/>
                    </a:ext>
                  </a:extLst>
                </a:gridCol>
                <a:gridCol w="811145">
                  <a:extLst>
                    <a:ext uri="{9D8B030D-6E8A-4147-A177-3AD203B41FA5}">
                      <a16:colId xmlns:a16="http://schemas.microsoft.com/office/drawing/2014/main" val="658974306"/>
                    </a:ext>
                  </a:extLst>
                </a:gridCol>
                <a:gridCol w="265781">
                  <a:extLst>
                    <a:ext uri="{9D8B030D-6E8A-4147-A177-3AD203B41FA5}">
                      <a16:colId xmlns:a16="http://schemas.microsoft.com/office/drawing/2014/main" val="2218656261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850220240"/>
                    </a:ext>
                  </a:extLst>
                </a:gridCol>
                <a:gridCol w="811145">
                  <a:extLst>
                    <a:ext uri="{9D8B030D-6E8A-4147-A177-3AD203B41FA5}">
                      <a16:colId xmlns:a16="http://schemas.microsoft.com/office/drawing/2014/main" val="354413620"/>
                    </a:ext>
                  </a:extLst>
                </a:gridCol>
                <a:gridCol w="811145">
                  <a:extLst>
                    <a:ext uri="{9D8B030D-6E8A-4147-A177-3AD203B41FA5}">
                      <a16:colId xmlns:a16="http://schemas.microsoft.com/office/drawing/2014/main" val="2029040664"/>
                    </a:ext>
                  </a:extLst>
                </a:gridCol>
                <a:gridCol w="772827">
                  <a:extLst>
                    <a:ext uri="{9D8B030D-6E8A-4147-A177-3AD203B41FA5}">
                      <a16:colId xmlns:a16="http://schemas.microsoft.com/office/drawing/2014/main" val="2530402921"/>
                    </a:ext>
                  </a:extLst>
                </a:gridCol>
                <a:gridCol w="249454">
                  <a:extLst>
                    <a:ext uri="{9D8B030D-6E8A-4147-A177-3AD203B41FA5}">
                      <a16:colId xmlns:a16="http://schemas.microsoft.com/office/drawing/2014/main" val="2136256548"/>
                    </a:ext>
                  </a:extLst>
                </a:gridCol>
                <a:gridCol w="709173">
                  <a:extLst>
                    <a:ext uri="{9D8B030D-6E8A-4147-A177-3AD203B41FA5}">
                      <a16:colId xmlns:a16="http://schemas.microsoft.com/office/drawing/2014/main" val="3723905561"/>
                    </a:ext>
                  </a:extLst>
                </a:gridCol>
                <a:gridCol w="219009">
                  <a:extLst>
                    <a:ext uri="{9D8B030D-6E8A-4147-A177-3AD203B41FA5}">
                      <a16:colId xmlns:a16="http://schemas.microsoft.com/office/drawing/2014/main" val="3795623227"/>
                    </a:ext>
                  </a:extLst>
                </a:gridCol>
              </a:tblGrid>
              <a:tr h="439351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Valores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GÉNERO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Femenino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Masculino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ANTIGÜEDAD 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Menos de 1 año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 a 2 años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 a 5 años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a 10 años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Más de 10 años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GENERACIÓN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Baby Boomers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Generación X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Generación Y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Generación Z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s-C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80" marR="3780" marT="378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601942"/>
                  </a:ext>
                </a:extLst>
              </a:tr>
              <a:tr h="44448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Oportunidades de Crecimiento y Desarrollo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933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Coaching del Líder 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612381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Retroalimentación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27393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Colaboración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336223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Autonomía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81713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Optimismo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399822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Autoeficacia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38299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Presión en el Trabajo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70692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Demandas Cognitivas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63128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Demandas Emocionales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44104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Conflicto de Rol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09451"/>
                  </a:ext>
                </a:extLst>
              </a:tr>
              <a:tr h="2735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Trabas en el Trabajo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92406"/>
                  </a:ext>
                </a:extLst>
              </a:tr>
              <a:tr h="2735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Engagement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72848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Engagement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03616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Agotamiento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2,71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3012"/>
                  </a:ext>
                </a:extLst>
              </a:tr>
              <a:tr h="26497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 de Agotamiento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640096"/>
                  </a:ext>
                </a:extLst>
              </a:tr>
              <a:tr h="2735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Agotamiento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106565"/>
                  </a:ext>
                </a:extLst>
              </a:tr>
              <a:tr h="32481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3780" marR="3780" marT="378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3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9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88A4738-0C13-2B48-9D28-C8CD20EE0BDC}"/>
              </a:ext>
            </a:extLst>
          </p:cNvPr>
          <p:cNvSpPr/>
          <p:nvPr/>
        </p:nvSpPr>
        <p:spPr>
          <a:xfrm rot="10800000">
            <a:off x="1038386" y="1974216"/>
            <a:ext cx="10111194" cy="4612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2EC33-94EF-7E42-9DD1-EDA202F11DC9}"/>
              </a:ext>
            </a:extLst>
          </p:cNvPr>
          <p:cNvSpPr/>
          <p:nvPr/>
        </p:nvSpPr>
        <p:spPr>
          <a:xfrm rot="10800000">
            <a:off x="1214044" y="2077783"/>
            <a:ext cx="2988000" cy="2324862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2F8212-F7D4-004F-A41C-4C256078DB56}"/>
              </a:ext>
            </a:extLst>
          </p:cNvPr>
          <p:cNvSpPr/>
          <p:nvPr/>
        </p:nvSpPr>
        <p:spPr>
          <a:xfrm rot="10800000">
            <a:off x="4331315" y="2077783"/>
            <a:ext cx="3528000" cy="2324862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26BEE5-21F3-E043-A10E-BDE7C1BBE4D6}"/>
              </a:ext>
            </a:extLst>
          </p:cNvPr>
          <p:cNvSpPr/>
          <p:nvPr/>
        </p:nvSpPr>
        <p:spPr>
          <a:xfrm rot="10800000">
            <a:off x="7988586" y="2077783"/>
            <a:ext cx="2988000" cy="2324862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18100-BF46-D742-9576-A3A29531AAE4}"/>
              </a:ext>
            </a:extLst>
          </p:cNvPr>
          <p:cNvSpPr/>
          <p:nvPr/>
        </p:nvSpPr>
        <p:spPr>
          <a:xfrm>
            <a:off x="1214043" y="2123949"/>
            <a:ext cx="298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SOMOS</a:t>
            </a:r>
            <a:endParaRPr lang="es-ES_tradnl" sz="2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F71AF-D1D0-9C45-AF5A-58D9DEDD9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64" y="797658"/>
            <a:ext cx="1330193" cy="13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82306-C192-2945-A0EA-AA3A2736BB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4538" y="163298"/>
            <a:ext cx="117020" cy="534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B54FB-0F4F-4E47-AF43-9769708600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036" y="163299"/>
            <a:ext cx="925522" cy="534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20DB35-A423-EA4C-9730-F2B2D6D5EA2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65" y="183802"/>
            <a:ext cx="367017" cy="5239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8F1E09-E630-B74F-80CF-B5BE7CA5F41F}"/>
              </a:ext>
            </a:extLst>
          </p:cNvPr>
          <p:cNvGrpSpPr/>
          <p:nvPr/>
        </p:nvGrpSpPr>
        <p:grpSpPr>
          <a:xfrm>
            <a:off x="1038386" y="1102891"/>
            <a:ext cx="10111193" cy="807826"/>
            <a:chOff x="3596241" y="411973"/>
            <a:chExt cx="10111193" cy="807826"/>
          </a:xfrm>
        </p:grpSpPr>
        <p:sp>
          <p:nvSpPr>
            <p:cNvPr id="16" name="Off-page Connector 15">
              <a:extLst>
                <a:ext uri="{FF2B5EF4-FFF2-40B4-BE49-F238E27FC236}">
                  <a16:creationId xmlns:a16="http://schemas.microsoft.com/office/drawing/2014/main" id="{243335DD-A055-E74F-8C56-1F66B6B8C720}"/>
                </a:ext>
              </a:extLst>
            </p:cNvPr>
            <p:cNvSpPr/>
            <p:nvPr/>
          </p:nvSpPr>
          <p:spPr>
            <a:xfrm>
              <a:off x="3596241" y="411973"/>
              <a:ext cx="10111193" cy="807826"/>
            </a:xfrm>
            <a:prstGeom prst="flowChartOffpageConnector">
              <a:avLst/>
            </a:prstGeom>
            <a:solidFill>
              <a:srgbClr val="F88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D9CD1-3301-5646-900F-FF726D87BFC4}"/>
                </a:ext>
              </a:extLst>
            </p:cNvPr>
            <p:cNvSpPr/>
            <p:nvPr/>
          </p:nvSpPr>
          <p:spPr>
            <a:xfrm>
              <a:off x="3985889" y="587177"/>
              <a:ext cx="95485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err="1">
                  <a:latin typeface="Arial Black" panose="020B0604020202020204" pitchFamily="34" charset="0"/>
                  <a:cs typeface="Arial Black" panose="020B0604020202020204" pitchFamily="34" charset="0"/>
                </a:rPr>
                <a:t>Promovemos</a:t>
              </a:r>
              <a:r>
                <a:rPr lang="en-US" sz="2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 la INNOVACIÓN y el EMPRENDIMIENTO </a:t>
              </a:r>
              <a:r>
                <a:rPr lang="en-US" sz="2000" b="1" dirty="0" err="1">
                  <a:latin typeface="Arial Black" panose="020B0604020202020204" pitchFamily="34" charset="0"/>
                  <a:cs typeface="Arial Black" panose="020B0604020202020204" pitchFamily="34" charset="0"/>
                </a:rPr>
                <a:t>en</a:t>
              </a:r>
              <a:r>
                <a:rPr lang="en-US" sz="2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 Chile. </a:t>
              </a:r>
              <a:endParaRPr lang="es-ES_tradnl" sz="2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FBD40CA-256B-904E-8C43-C78BDAE29845}"/>
              </a:ext>
            </a:extLst>
          </p:cNvPr>
          <p:cNvSpPr/>
          <p:nvPr/>
        </p:nvSpPr>
        <p:spPr>
          <a:xfrm>
            <a:off x="7988587" y="2123949"/>
            <a:ext cx="2969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CREEMOS</a:t>
            </a:r>
            <a:endParaRPr lang="es-ES_tradnl" sz="2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A16F7-B797-CD4E-9392-BB0071009F94}"/>
              </a:ext>
            </a:extLst>
          </p:cNvPr>
          <p:cNvSpPr/>
          <p:nvPr/>
        </p:nvSpPr>
        <p:spPr>
          <a:xfrm>
            <a:off x="4331313" y="2123949"/>
            <a:ext cx="3528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HACEMOS</a:t>
            </a:r>
            <a:endParaRPr lang="es-ES_tradnl" sz="2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6" name="Imagen 7">
            <a:extLst>
              <a:ext uri="{FF2B5EF4-FFF2-40B4-BE49-F238E27FC236}">
                <a16:creationId xmlns:a16="http://schemas.microsoft.com/office/drawing/2014/main" id="{66EB6453-27FA-0846-B6C4-CCB00BE2B5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373" y="5013389"/>
            <a:ext cx="3667477" cy="12338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E0C42A7-E32D-E049-B291-AEBF4BABD1F3}"/>
              </a:ext>
            </a:extLst>
          </p:cNvPr>
          <p:cNvSpPr/>
          <p:nvPr/>
        </p:nvSpPr>
        <p:spPr>
          <a:xfrm>
            <a:off x="6110269" y="4814714"/>
            <a:ext cx="4325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Promovemos</a:t>
            </a:r>
            <a:r>
              <a:rPr lang="en-US" sz="2000" b="1" dirty="0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la INNOVACIÓN </a:t>
            </a:r>
            <a:r>
              <a:rPr lang="en-US" sz="2000" b="1" dirty="0" err="1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desde</a:t>
            </a:r>
            <a:r>
              <a:rPr lang="en-US" sz="2000" b="1" dirty="0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las PERSONAS </a:t>
            </a:r>
          </a:p>
          <a:p>
            <a:r>
              <a:rPr lang="en-US" sz="2000" b="1" dirty="0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para ACTIVAR A LOS COLABORADORES</a:t>
            </a:r>
          </a:p>
          <a:p>
            <a:r>
              <a:rPr lang="en-US" sz="2000" b="1" dirty="0" err="1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en</a:t>
            </a:r>
            <a:r>
              <a:rPr lang="en-US" sz="2000" b="1" dirty="0">
                <a:solidFill>
                  <a:srgbClr val="FF535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las ORGANIZACIONES.</a:t>
            </a:r>
            <a:endParaRPr lang="es-ES_tradnl" sz="2000" b="1" dirty="0">
              <a:solidFill>
                <a:srgbClr val="FF535A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DB2954-7B30-3845-958B-0D6BA22481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235" y="2762776"/>
            <a:ext cx="1639869" cy="1639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5054C-3F5D-4C45-A815-CF83D706172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313" y="2769082"/>
            <a:ext cx="1451244" cy="14512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67BC93-E059-4E47-8B40-7A2C6930F9F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243" y="2665134"/>
            <a:ext cx="1737511" cy="17375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BC83D9-C11F-BE46-99E8-0302C060D30B}"/>
              </a:ext>
            </a:extLst>
          </p:cNvPr>
          <p:cNvSpPr/>
          <p:nvPr/>
        </p:nvSpPr>
        <p:spPr>
          <a:xfrm>
            <a:off x="1214044" y="2709873"/>
            <a:ext cx="2988000" cy="1692771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Una </a:t>
            </a:r>
            <a:r>
              <a:rPr lang="en-US" sz="1600" dirty="0" err="1">
                <a:solidFill>
                  <a:schemeClr val="lt1"/>
                </a:solidFill>
              </a:rPr>
              <a:t>corporación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privada</a:t>
            </a:r>
            <a:r>
              <a:rPr lang="en-US" sz="1600" dirty="0">
                <a:solidFill>
                  <a:schemeClr val="lt1"/>
                </a:solidFill>
              </a:rPr>
              <a:t> sin fines de </a:t>
            </a:r>
            <a:r>
              <a:rPr lang="en-US" sz="1600" dirty="0" err="1">
                <a:solidFill>
                  <a:schemeClr val="lt1"/>
                </a:solidFill>
              </a:rPr>
              <a:t>lucro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creada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en</a:t>
            </a:r>
            <a:r>
              <a:rPr lang="en-US" sz="1600" dirty="0">
                <a:solidFill>
                  <a:schemeClr val="lt1"/>
                </a:solidFill>
              </a:rPr>
              <a:t> 1976, </a:t>
            </a:r>
            <a:r>
              <a:rPr lang="en-US" sz="1600" dirty="0" err="1">
                <a:solidFill>
                  <a:schemeClr val="lt1"/>
                </a:solidFill>
              </a:rPr>
              <a:t>cuyos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socios</a:t>
            </a:r>
            <a:r>
              <a:rPr lang="en-US" sz="1600" dirty="0">
                <a:solidFill>
                  <a:schemeClr val="lt1"/>
                </a:solidFill>
              </a:rPr>
              <a:t> son el </a:t>
            </a:r>
            <a:r>
              <a:rPr lang="en-US" sz="1600" dirty="0" err="1">
                <a:solidFill>
                  <a:schemeClr val="lt1"/>
                </a:solidFill>
              </a:rPr>
              <a:t>Gobierno</a:t>
            </a:r>
            <a:r>
              <a:rPr lang="en-US" sz="1600" dirty="0">
                <a:solidFill>
                  <a:schemeClr val="lt1"/>
                </a:solidFill>
              </a:rPr>
              <a:t> de Chile y BHP Billiton-</a:t>
            </a:r>
            <a:r>
              <a:rPr lang="en-US" sz="1600" dirty="0" err="1">
                <a:solidFill>
                  <a:schemeClr val="lt1"/>
                </a:solidFill>
              </a:rPr>
              <a:t>Minera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Escondida</a:t>
            </a:r>
            <a:r>
              <a:rPr lang="en-US" sz="1600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BEF7AA-3468-D447-8FB3-BC2B9392F4C0}"/>
              </a:ext>
            </a:extLst>
          </p:cNvPr>
          <p:cNvSpPr/>
          <p:nvPr/>
        </p:nvSpPr>
        <p:spPr>
          <a:xfrm>
            <a:off x="7988587" y="2649113"/>
            <a:ext cx="2969379" cy="1753532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</a:rPr>
              <a:t>En</a:t>
            </a:r>
            <a:r>
              <a:rPr lang="en-US" sz="1600" dirty="0">
                <a:solidFill>
                  <a:schemeClr val="lt1"/>
                </a:solidFill>
              </a:rPr>
              <a:t> el </a:t>
            </a:r>
            <a:r>
              <a:rPr lang="en-US" sz="1600" dirty="0" err="1">
                <a:solidFill>
                  <a:schemeClr val="lt1"/>
                </a:solidFill>
              </a:rPr>
              <a:t>poder</a:t>
            </a:r>
            <a:r>
              <a:rPr lang="en-US" sz="1600" dirty="0">
                <a:solidFill>
                  <a:schemeClr val="lt1"/>
                </a:solidFill>
              </a:rPr>
              <a:t> de la INNOVACIÓN y el EMPRENDIMIENTO para resolver las </a:t>
            </a:r>
            <a:r>
              <a:rPr lang="en-US" sz="1600" dirty="0" err="1">
                <a:solidFill>
                  <a:schemeClr val="lt1"/>
                </a:solidFill>
              </a:rPr>
              <a:t>problemáticas</a:t>
            </a:r>
            <a:r>
              <a:rPr lang="en-US" sz="1600" dirty="0">
                <a:solidFill>
                  <a:schemeClr val="lt1"/>
                </a:solidFill>
              </a:rPr>
              <a:t> del </a:t>
            </a:r>
            <a:r>
              <a:rPr lang="en-US" sz="1600" dirty="0" err="1">
                <a:solidFill>
                  <a:schemeClr val="lt1"/>
                </a:solidFill>
              </a:rPr>
              <a:t>país</a:t>
            </a:r>
            <a:r>
              <a:rPr lang="en-US" sz="1600" dirty="0">
                <a:solidFill>
                  <a:schemeClr val="lt1"/>
                </a:solidFill>
              </a:rPr>
              <a:t> y </a:t>
            </a:r>
            <a:r>
              <a:rPr lang="en-US" sz="1600" dirty="0" err="1">
                <a:solidFill>
                  <a:schemeClr val="lt1"/>
                </a:solidFill>
              </a:rPr>
              <a:t>avanzar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hacia</a:t>
            </a:r>
            <a:r>
              <a:rPr lang="en-US" sz="1600" dirty="0">
                <a:solidFill>
                  <a:schemeClr val="lt1"/>
                </a:solidFill>
              </a:rPr>
              <a:t> el </a:t>
            </a:r>
            <a:r>
              <a:rPr lang="en-US" sz="1600" dirty="0" err="1">
                <a:solidFill>
                  <a:schemeClr val="lt1"/>
                </a:solidFill>
              </a:rPr>
              <a:t>desarrollo</a:t>
            </a:r>
            <a:r>
              <a:rPr lang="en-US" sz="1600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B2F07-7648-E548-913C-82B267320690}"/>
              </a:ext>
            </a:extLst>
          </p:cNvPr>
          <p:cNvSpPr/>
          <p:nvPr/>
        </p:nvSpPr>
        <p:spPr>
          <a:xfrm>
            <a:off x="4375039" y="2731243"/>
            <a:ext cx="3484276" cy="1569660"/>
          </a:xfrm>
          <a:prstGeom prst="rect">
            <a:avLst/>
          </a:prstGeom>
          <a:solidFill>
            <a:srgbClr val="69B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</a:rPr>
              <a:t>Generamos</a:t>
            </a:r>
            <a:r>
              <a:rPr lang="en-US" sz="1600" dirty="0">
                <a:solidFill>
                  <a:schemeClr val="lt1"/>
                </a:solidFill>
              </a:rPr>
              <a:t> redes </a:t>
            </a:r>
            <a:r>
              <a:rPr lang="en-US" sz="1600" dirty="0" err="1">
                <a:solidFill>
                  <a:schemeClr val="lt1"/>
                </a:solidFill>
              </a:rPr>
              <a:t>internacionales</a:t>
            </a:r>
            <a:r>
              <a:rPr lang="en-US" sz="1600" dirty="0">
                <a:solidFill>
                  <a:schemeClr val="lt1"/>
                </a:solidFill>
              </a:rPr>
              <a:t>, </a:t>
            </a:r>
            <a:r>
              <a:rPr lang="en-US" sz="1600" dirty="0" err="1">
                <a:solidFill>
                  <a:schemeClr val="lt1"/>
                </a:solidFill>
              </a:rPr>
              <a:t>entregando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soluciones</a:t>
            </a:r>
            <a:r>
              <a:rPr lang="en-US" sz="1600" dirty="0">
                <a:solidFill>
                  <a:schemeClr val="lt1"/>
                </a:solidFill>
              </a:rPr>
              <a:t> de alto </a:t>
            </a:r>
            <a:r>
              <a:rPr lang="en-US" sz="1600" dirty="0" err="1">
                <a:solidFill>
                  <a:schemeClr val="lt1"/>
                </a:solidFill>
              </a:rPr>
              <a:t>impacto</a:t>
            </a:r>
            <a:r>
              <a:rPr lang="en-US" sz="1600" dirty="0">
                <a:solidFill>
                  <a:schemeClr val="lt1"/>
                </a:solidFill>
              </a:rPr>
              <a:t> para </a:t>
            </a:r>
            <a:r>
              <a:rPr lang="en-US" sz="1600" dirty="0" err="1">
                <a:solidFill>
                  <a:schemeClr val="lt1"/>
                </a:solidFill>
              </a:rPr>
              <a:t>abordar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los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desafíos</a:t>
            </a:r>
            <a:r>
              <a:rPr lang="en-US" sz="1600" dirty="0">
                <a:solidFill>
                  <a:schemeClr val="lt1"/>
                </a:solidFill>
              </a:rPr>
              <a:t> de Chile </a:t>
            </a:r>
            <a:r>
              <a:rPr lang="en-US" sz="1600" dirty="0" err="1">
                <a:solidFill>
                  <a:schemeClr val="lt1"/>
                </a:solidFill>
              </a:rPr>
              <a:t>en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Sustentabilidad</a:t>
            </a:r>
            <a:r>
              <a:rPr lang="en-US" sz="1600" dirty="0">
                <a:solidFill>
                  <a:schemeClr val="lt1"/>
                </a:solidFill>
              </a:rPr>
              <a:t>, Alimentos &amp; </a:t>
            </a:r>
            <a:r>
              <a:rPr lang="en-US" sz="1600" dirty="0" err="1">
                <a:solidFill>
                  <a:schemeClr val="lt1"/>
                </a:solidFill>
              </a:rPr>
              <a:t>Acuicultura</a:t>
            </a:r>
            <a:r>
              <a:rPr lang="en-US" sz="1600" dirty="0">
                <a:solidFill>
                  <a:schemeClr val="lt1"/>
                </a:solidFill>
              </a:rPr>
              <a:t>, Capital Humano, </a:t>
            </a:r>
            <a:r>
              <a:rPr lang="en-US" sz="1600" dirty="0" err="1">
                <a:solidFill>
                  <a:schemeClr val="lt1"/>
                </a:solidFill>
              </a:rPr>
              <a:t>Educación</a:t>
            </a:r>
            <a:r>
              <a:rPr lang="en-US" sz="1600" dirty="0">
                <a:solidFill>
                  <a:schemeClr val="lt1"/>
                </a:solidFill>
              </a:rPr>
              <a:t> y </a:t>
            </a:r>
            <a:r>
              <a:rPr lang="en-US" sz="1600" dirty="0" err="1">
                <a:solidFill>
                  <a:schemeClr val="lt1"/>
                </a:solidFill>
              </a:rPr>
              <a:t>Emprendimiento</a:t>
            </a:r>
            <a:r>
              <a:rPr lang="en-US" sz="1600" dirty="0">
                <a:solidFill>
                  <a:schemeClr val="lt1"/>
                </a:solidFill>
              </a:rPr>
              <a:t>.</a:t>
            </a:r>
            <a:endParaRPr lang="es-ES_tradnl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0" grpId="0" animBg="1"/>
      <p:bldP spid="33" grpId="0" animBg="1"/>
      <p:bldP spid="34" grpId="0" animBg="1"/>
      <p:bldP spid="19" grpId="0"/>
      <p:bldP spid="24" grpId="0"/>
      <p:bldP spid="27" grpId="0"/>
      <p:bldP spid="37" grpId="0"/>
      <p:bldP spid="18" grpId="0" animBg="1"/>
      <p:bldP spid="2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986DC2-9146-4661-B23C-BD0CDD35FD12}"/>
              </a:ext>
            </a:extLst>
          </p:cNvPr>
          <p:cNvSpPr txBox="1"/>
          <p:nvPr/>
        </p:nvSpPr>
        <p:spPr>
          <a:xfrm>
            <a:off x="1247597" y="2083100"/>
            <a:ext cx="9668933" cy="311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iniciativas de gestión de RRHH,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orientadas a lograr espacios de trabajo positivos que faciliten el desempeño de las personas y equipos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Centro Colombo Americana solicita desarrollar, a través de Circular HR, un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diagnóstico </a:t>
            </a: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los ambientes laborales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que sus colaboradores se desempeñan, determinando los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niveles de Engagement Laboral 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Agotamiento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 examinando las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del ambiente 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 los generan (modelo de recursos y demandas del trabajo).  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esta presentación se exponen los resultados de la empresa Centro Colombo Americano y sus aperturas.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38D1F-F428-E045-BDE1-7AA286AF480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9840" y="399013"/>
            <a:ext cx="3404708" cy="425450"/>
          </a:xfrm>
        </p:spPr>
        <p:txBody>
          <a:bodyPr/>
          <a:lstStyle/>
          <a:p>
            <a:r>
              <a:rPr lang="es-ES_tradnl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897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texto 29">
            <a:extLst>
              <a:ext uri="{FF2B5EF4-FFF2-40B4-BE49-F238E27FC236}">
                <a16:creationId xmlns:a16="http://schemas.microsoft.com/office/drawing/2014/main" id="{E23DE39C-6201-7847-9F97-D49FF3BEB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515" y="2260335"/>
            <a:ext cx="4858721" cy="5954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F9796F"/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2pPr marL="4572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>
              <a:buFontTx/>
              <a:buNone/>
              <a:defRPr sz="2500" b="0" i="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s-ES" dirty="0">
                <a:solidFill>
                  <a:srgbClr val="FF5B5B"/>
                </a:solidFill>
              </a:rPr>
              <a:t>METODOLOGÍA Y MARCO CONCEPTUAL</a:t>
            </a:r>
            <a:endParaRPr lang="es-CL" dirty="0">
              <a:solidFill>
                <a:srgbClr val="FF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63B9F-639F-1A41-8976-6E6C3D5397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0873" y="382094"/>
            <a:ext cx="8072541" cy="545172"/>
          </a:xfrm>
        </p:spPr>
        <p:txBody>
          <a:bodyPr/>
          <a:lstStyle/>
          <a:p>
            <a:r>
              <a:rPr lang="es-ES" dirty="0"/>
              <a:t>NUESTRA ALIANZA</a:t>
            </a:r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id="{76CCA85C-34D8-4770-BA90-9D2C6832E59C}"/>
              </a:ext>
            </a:extLst>
          </p:cNvPr>
          <p:cNvSpPr txBox="1"/>
          <p:nvPr/>
        </p:nvSpPr>
        <p:spPr>
          <a:xfrm>
            <a:off x="609051" y="4085041"/>
            <a:ext cx="3092385" cy="375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es-ES_tradnl"/>
            </a:defPPr>
            <a:lvl1pPr>
              <a:lnSpc>
                <a:spcPts val="3000"/>
              </a:lnSpc>
              <a:tabLst/>
              <a:defRPr sz="1400" b="1">
                <a:solidFill>
                  <a:srgbClr val="67B9DF"/>
                </a:solidFill>
                <a:cs typeface="Bliss" pitchFamily="18" charset="0"/>
              </a:defRPr>
            </a:lvl1pPr>
          </a:lstStyle>
          <a:p>
            <a:r>
              <a:rPr lang="es-CL" altLang="zh-CN" dirty="0">
                <a:latin typeface="Arial" panose="020B0604020202020204" pitchFamily="34" charset="0"/>
                <a:cs typeface="Arial" panose="020B0604020202020204" pitchFamily="34" charset="0"/>
              </a:rPr>
              <a:t>PROF. DR. EVANGELIA DEMEROUTI</a:t>
            </a:r>
          </a:p>
        </p:txBody>
      </p:sp>
      <p:sp>
        <p:nvSpPr>
          <p:cNvPr id="71" name="12 Rectángulo">
            <a:extLst>
              <a:ext uri="{FF2B5EF4-FFF2-40B4-BE49-F238E27FC236}">
                <a16:creationId xmlns:a16="http://schemas.microsoft.com/office/drawing/2014/main" id="{3D0F7B52-FDBF-4663-8349-FFFDC223EF0B}"/>
              </a:ext>
            </a:extLst>
          </p:cNvPr>
          <p:cNvSpPr/>
          <p:nvPr/>
        </p:nvSpPr>
        <p:spPr>
          <a:xfrm>
            <a:off x="519850" y="4442402"/>
            <a:ext cx="553375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Profesora de Comportamiento Organizacional y Directora del Grupo de Gestión de Rendimiento Humano de la Universidad Tecnológica de Eindhoven, Países Bajos. </a:t>
            </a:r>
          </a:p>
          <a:p>
            <a:pPr algn="just" fontAlgn="base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publicado más de 150 trabajos nacionales e internacionales y capítulos de libros sobre estos temas, y es editor asociado del  Journal of Personnel Psychology. Su investigación ha sido publicada en revistas como Journal of Applied Psychology, Revista de la conducta vocacional, y Diario de Psicología de la Salud Ocupacional.</a:t>
            </a:r>
          </a:p>
        </p:txBody>
      </p:sp>
      <p:pic>
        <p:nvPicPr>
          <p:cNvPr id="72" name="13 Imagen" descr="E Demerouti.jpeg">
            <a:extLst>
              <a:ext uri="{FF2B5EF4-FFF2-40B4-BE49-F238E27FC236}">
                <a16:creationId xmlns:a16="http://schemas.microsoft.com/office/drawing/2014/main" id="{43DE935A-301A-47DD-8041-ED56B764F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410" y="4262791"/>
            <a:ext cx="1667265" cy="1667265"/>
          </a:xfrm>
          <a:prstGeom prst="ellipse">
            <a:avLst/>
          </a:prstGeom>
          <a:ln>
            <a:solidFill>
              <a:srgbClr val="67B9DF"/>
            </a:solidFill>
          </a:ln>
          <a:effectLst/>
        </p:spPr>
      </p:pic>
      <p:sp>
        <p:nvSpPr>
          <p:cNvPr id="73" name="TextBox 1">
            <a:extLst>
              <a:ext uri="{FF2B5EF4-FFF2-40B4-BE49-F238E27FC236}">
                <a16:creationId xmlns:a16="http://schemas.microsoft.com/office/drawing/2014/main" id="{C047CC0E-687D-4770-BE06-709B26E845ED}"/>
              </a:ext>
            </a:extLst>
          </p:cNvPr>
          <p:cNvSpPr txBox="1"/>
          <p:nvPr/>
        </p:nvSpPr>
        <p:spPr>
          <a:xfrm>
            <a:off x="609051" y="1684275"/>
            <a:ext cx="2517420" cy="375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s-CL" altLang="zh-CN" sz="1400" b="1" dirty="0">
                <a:solidFill>
                  <a:srgbClr val="67B9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ARNOLD BAKKER</a:t>
            </a:r>
          </a:p>
        </p:txBody>
      </p:sp>
      <p:sp>
        <p:nvSpPr>
          <p:cNvPr id="74" name="15 Rectángulo">
            <a:extLst>
              <a:ext uri="{FF2B5EF4-FFF2-40B4-BE49-F238E27FC236}">
                <a16:creationId xmlns:a16="http://schemas.microsoft.com/office/drawing/2014/main" id="{E386A1CB-480C-41B6-8888-6A0D002A70CD}"/>
              </a:ext>
            </a:extLst>
          </p:cNvPr>
          <p:cNvSpPr/>
          <p:nvPr/>
        </p:nvSpPr>
        <p:spPr>
          <a:xfrm>
            <a:off x="519850" y="2042911"/>
            <a:ext cx="553375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Profesor y director del Centro de Excelencia para la Psicología Positiva Organizacional en la Universidad Erasmus de Rotterdam, Holanda.</a:t>
            </a:r>
          </a:p>
          <a:p>
            <a:pPr algn="just" fontAlgn="base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 Presidente  de EAWOP (Asociación Europea  de Psicología Organizacional y Laboral), Secretario General  de la Alianza  de Psicología Organizacional.</a:t>
            </a:r>
          </a:p>
          <a:p>
            <a:pPr algn="just" fontAlgn="base">
              <a:spcAft>
                <a:spcPts val="600"/>
              </a:spcAft>
            </a:pPr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 artículos han sido publicados en las principales revistas científicas de psicología, como American Psychologist, Current Directions in Psychological Science, Journal of Applied Psychology y el Journal of Organizational Behavior, además de publicar diversos libros.</a:t>
            </a:r>
          </a:p>
        </p:txBody>
      </p:sp>
      <p:sp>
        <p:nvSpPr>
          <p:cNvPr id="75" name="16 Rectángulo">
            <a:extLst>
              <a:ext uri="{FF2B5EF4-FFF2-40B4-BE49-F238E27FC236}">
                <a16:creationId xmlns:a16="http://schemas.microsoft.com/office/drawing/2014/main" id="{B95B11B8-5961-4644-AED0-6FDD8B82DC50}"/>
              </a:ext>
            </a:extLst>
          </p:cNvPr>
          <p:cNvSpPr/>
          <p:nvPr/>
        </p:nvSpPr>
        <p:spPr>
          <a:xfrm>
            <a:off x="410882" y="1627234"/>
            <a:ext cx="7835900" cy="2364233"/>
          </a:xfrm>
          <a:prstGeom prst="rect">
            <a:avLst/>
          </a:prstGeom>
          <a:noFill/>
          <a:ln>
            <a:solidFill>
              <a:srgbClr val="151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17 Rectángulo">
            <a:extLst>
              <a:ext uri="{FF2B5EF4-FFF2-40B4-BE49-F238E27FC236}">
                <a16:creationId xmlns:a16="http://schemas.microsoft.com/office/drawing/2014/main" id="{EFAAFB0A-3FEB-4DE1-BDDA-B47F07737600}"/>
              </a:ext>
            </a:extLst>
          </p:cNvPr>
          <p:cNvSpPr/>
          <p:nvPr/>
        </p:nvSpPr>
        <p:spPr>
          <a:xfrm>
            <a:off x="410882" y="4063500"/>
            <a:ext cx="7835900" cy="2065848"/>
          </a:xfrm>
          <a:prstGeom prst="rect">
            <a:avLst/>
          </a:prstGeom>
          <a:noFill/>
          <a:ln>
            <a:solidFill>
              <a:srgbClr val="151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7" name="18 CuadroTexto">
            <a:extLst>
              <a:ext uri="{FF2B5EF4-FFF2-40B4-BE49-F238E27FC236}">
                <a16:creationId xmlns:a16="http://schemas.microsoft.com/office/drawing/2014/main" id="{039F1018-1ADA-4EE7-83BF-0D47656E24FE}"/>
              </a:ext>
            </a:extLst>
          </p:cNvPr>
          <p:cNvSpPr txBox="1"/>
          <p:nvPr/>
        </p:nvSpPr>
        <p:spPr>
          <a:xfrm>
            <a:off x="8383314" y="1627235"/>
            <a:ext cx="2920621" cy="4502113"/>
          </a:xfrm>
          <a:prstGeom prst="rect">
            <a:avLst/>
          </a:prstGeom>
          <a:solidFill>
            <a:srgbClr val="151C4A"/>
          </a:solidFill>
        </p:spPr>
        <p:txBody>
          <a:bodyPr wrap="square" rtlCol="0" anchor="ctr">
            <a:no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 alianza con los principales investigadores asociados a la medición e intervención de engagement y burnout nos ha permitido utilizar instrumentos de medición con probada validez y confiabilidad, y también aplicar los más recientes descubrimientos y metodologías en nuestro trabajo asesorando organizaciones.</a:t>
            </a:r>
          </a:p>
        </p:txBody>
      </p:sp>
      <p:pic>
        <p:nvPicPr>
          <p:cNvPr id="78" name="19 Imagen" descr="arnold-bakker.jpg">
            <a:extLst>
              <a:ext uri="{FF2B5EF4-FFF2-40B4-BE49-F238E27FC236}">
                <a16:creationId xmlns:a16="http://schemas.microsoft.com/office/drawing/2014/main" id="{F596D797-6D2F-493D-BD24-4962BD4B5B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775" y="1956483"/>
            <a:ext cx="1650999" cy="1650999"/>
          </a:xfrm>
          <a:prstGeom prst="ellipse">
            <a:avLst/>
          </a:prstGeom>
          <a:ln>
            <a:solidFill>
              <a:srgbClr val="67B9DF"/>
            </a:solidFill>
          </a:ln>
          <a:effectLst/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3B5F302-010C-446F-922B-73CAF7C42581}"/>
              </a:ext>
            </a:extLst>
          </p:cNvPr>
          <p:cNvSpPr/>
          <p:nvPr/>
        </p:nvSpPr>
        <p:spPr>
          <a:xfrm>
            <a:off x="4267200" y="397174"/>
            <a:ext cx="5495778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7054D9E4-5D23-4EC6-8203-6EA3F7373393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8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"/>
          <p:cNvSpPr/>
          <p:nvPr/>
        </p:nvSpPr>
        <p:spPr>
          <a:xfrm>
            <a:off x="269513" y="1220755"/>
            <a:ext cx="3805663" cy="5088565"/>
          </a:xfrm>
          <a:prstGeom prst="roundRect">
            <a:avLst>
              <a:gd name="adj" fmla="val 0"/>
            </a:avLst>
          </a:prstGeom>
          <a:solidFill>
            <a:srgbClr val="151C4A">
              <a:alpha val="9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60958" rIns="191995" bIns="60958" anchor="ctr"/>
          <a:lstStyle/>
          <a:p>
            <a:pPr>
              <a:spcAft>
                <a:spcPts val="1600"/>
              </a:spcAft>
              <a:defRPr/>
            </a:pPr>
            <a:r>
              <a: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Partamos con qué </a:t>
            </a:r>
            <a:r>
              <a:rPr lang="es-CL" sz="3600" b="1" dirty="0">
                <a:solidFill>
                  <a:schemeClr val="bg1"/>
                </a:solidFill>
                <a:latin typeface="Arial Black" panose="020B0604020202020204" pitchFamily="34" charset="0"/>
                <a:ea typeface="Arial Narrow" charset="0"/>
                <a:cs typeface="Arial Black" panose="020B0604020202020204" pitchFamily="34" charset="0"/>
              </a:rPr>
              <a:t>NO</a:t>
            </a:r>
            <a:r>
              <a: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 es:</a:t>
            </a:r>
          </a:p>
          <a:p>
            <a:pPr>
              <a:defRPr/>
            </a:pPr>
            <a:r>
              <a:rPr lang="es-CL" b="1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Engagement NO significa felicidad o satisfacción. </a:t>
            </a:r>
          </a:p>
          <a:p>
            <a:pPr>
              <a:defRPr/>
            </a:pPr>
            <a:endParaRPr lang="es-CL" dirty="0">
              <a:solidFill>
                <a:schemeClr val="bg1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Alguien puede estar feliz en su trabajo o satisfecho con su paga y las políticas de la organizaciones, pero no significa necesariamente que esté trabajando productivamente o en función de los objetivos de la organización.</a:t>
            </a:r>
          </a:p>
        </p:txBody>
      </p:sp>
      <p:sp>
        <p:nvSpPr>
          <p:cNvPr id="2" name="1 Marcador de texto"/>
          <p:cNvSpPr>
            <a:spLocks noGrp="1"/>
          </p:cNvSpPr>
          <p:nvPr>
            <p:ph type="body" sz="quarter" idx="23"/>
          </p:nvPr>
        </p:nvSpPr>
        <p:spPr>
          <a:xfrm>
            <a:off x="332957" y="382094"/>
            <a:ext cx="8072541" cy="54517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CL" dirty="0"/>
              <a:t>¿QUÉ ES EL ENGAGEMENT LABORAL?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2F033E-9C4D-8745-B37B-F7ECC02DFF88}"/>
              </a:ext>
            </a:extLst>
          </p:cNvPr>
          <p:cNvGrpSpPr/>
          <p:nvPr/>
        </p:nvGrpSpPr>
        <p:grpSpPr>
          <a:xfrm>
            <a:off x="4175722" y="1220755"/>
            <a:ext cx="7776929" cy="5088565"/>
            <a:chOff x="4175722" y="1220755"/>
            <a:chExt cx="7776929" cy="5088565"/>
          </a:xfrm>
        </p:grpSpPr>
        <p:sp>
          <p:nvSpPr>
            <p:cNvPr id="5" name="Rectángulo redondeado 1"/>
            <p:cNvSpPr/>
            <p:nvPr/>
          </p:nvSpPr>
          <p:spPr>
            <a:xfrm>
              <a:off x="4175722" y="1220755"/>
              <a:ext cx="7776929" cy="5088565"/>
            </a:xfrm>
            <a:prstGeom prst="roundRect">
              <a:avLst>
                <a:gd name="adj" fmla="val 0"/>
              </a:avLst>
            </a:prstGeom>
            <a:solidFill>
              <a:srgbClr val="67B9DF">
                <a:alpha val="73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60958" rIns="4356000" bIns="60958" anchor="t"/>
            <a:lstStyle/>
            <a:p>
              <a:pPr algn="just">
                <a:spcAft>
                  <a:spcPts val="1600"/>
                </a:spcAft>
                <a:defRPr/>
              </a:pPr>
              <a:endParaRPr lang="es-CL" sz="2100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s-CL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s-CL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“</a:t>
              </a:r>
              <a:r>
                <a:rPr lang="es-CL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Un estado </a:t>
              </a:r>
              <a:r>
                <a:rPr lang="es-CL" b="1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activo</a:t>
              </a:r>
              <a:r>
                <a:rPr lang="es-CL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 y </a:t>
              </a:r>
              <a:r>
                <a:rPr lang="es-CL" b="1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positivo</a:t>
              </a:r>
              <a:r>
                <a:rPr lang="es-CL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 relacionado con el trabajo, que se caracteriza por </a:t>
              </a:r>
              <a:r>
                <a:rPr lang="es-CL" b="1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vigor</a:t>
              </a:r>
              <a:r>
                <a:rPr lang="es-CL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, </a:t>
              </a:r>
              <a:r>
                <a:rPr lang="es-CL" b="1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dedicación</a:t>
              </a:r>
              <a:r>
                <a:rPr lang="es-CL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 y </a:t>
              </a:r>
              <a:r>
                <a:rPr lang="es-CL" b="1" i="1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absorción</a:t>
              </a:r>
              <a:r>
                <a:rPr lang="es-CL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”</a:t>
              </a:r>
            </a:p>
            <a:p>
              <a:pPr>
                <a:defRPr/>
              </a:pPr>
              <a:endParaRPr lang="es-CL" sz="2100" dirty="0">
                <a:solidFill>
                  <a:srgbClr val="171D4C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s-CL" sz="2100" dirty="0">
                  <a:solidFill>
                    <a:srgbClr val="171D4C"/>
                  </a:solidFill>
                  <a:latin typeface="Arial" panose="020B0604020202020204" pitchFamily="34" charset="0"/>
                  <a:ea typeface="Arial Narrow" charset="0"/>
                  <a:cs typeface="Arial" panose="020B0604020202020204" pitchFamily="34" charset="0"/>
                </a:rPr>
                <a:t>Bakker (2010)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4FD8766-B7EE-8340-92F1-95E0730EA152}"/>
                </a:ext>
              </a:extLst>
            </p:cNvPr>
            <p:cNvGrpSpPr/>
            <p:nvPr/>
          </p:nvGrpSpPr>
          <p:grpSpPr>
            <a:xfrm>
              <a:off x="7790418" y="1780611"/>
              <a:ext cx="3857309" cy="3730342"/>
              <a:chOff x="4468994" y="1666791"/>
              <a:chExt cx="3857309" cy="3730342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468994" y="2566380"/>
                <a:ext cx="1263109" cy="1374472"/>
                <a:chOff x="6431379" y="1792924"/>
                <a:chExt cx="947332" cy="1030854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6442607" y="1887674"/>
                  <a:ext cx="936104" cy="936104"/>
                </a:xfrm>
                <a:prstGeom prst="ellipse">
                  <a:avLst/>
                </a:prstGeom>
                <a:solidFill>
                  <a:srgbClr val="151C4A"/>
                </a:solidFill>
                <a:ln>
                  <a:solidFill>
                    <a:srgbClr val="171D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431379" y="2407699"/>
                  <a:ext cx="94733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Satisfacen a sus clientes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444691" y="1792924"/>
                  <a:ext cx="9184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59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5734237" y="1666791"/>
                <a:ext cx="1263109" cy="1361959"/>
                <a:chOff x="7380312" y="1118233"/>
                <a:chExt cx="947332" cy="1021469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7391540" y="1203598"/>
                  <a:ext cx="936104" cy="936104"/>
                </a:xfrm>
                <a:prstGeom prst="ellipse">
                  <a:avLst/>
                </a:prstGeom>
                <a:solidFill>
                  <a:srgbClr val="151C4A"/>
                </a:solidFill>
                <a:ln>
                  <a:solidFill>
                    <a:srgbClr val="171D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380312" y="1684909"/>
                  <a:ext cx="94733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Mejoran su desempeño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08556" y="1118233"/>
                  <a:ext cx="9184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59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6952212" y="2522962"/>
                <a:ext cx="1374091" cy="1417889"/>
                <a:chOff x="8293793" y="1760361"/>
                <a:chExt cx="1030568" cy="1063417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8342871" y="1887674"/>
                  <a:ext cx="936104" cy="936104"/>
                </a:xfrm>
                <a:prstGeom prst="ellipse">
                  <a:avLst/>
                </a:prstGeom>
                <a:solidFill>
                  <a:srgbClr val="151C4A"/>
                </a:solidFill>
                <a:ln>
                  <a:solidFill>
                    <a:srgbClr val="171D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8293793" y="2310011"/>
                  <a:ext cx="1030568" cy="450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Aportan </a:t>
                  </a:r>
                  <a:r>
                    <a:rPr lang="es-ES_tradnl" sz="1100" spc="-27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proactivamente y </a:t>
                  </a:r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contagian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8338872" y="1760361"/>
                  <a:ext cx="9184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59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6541242" y="4019052"/>
                <a:ext cx="1263109" cy="1378081"/>
                <a:chOff x="7985565" y="2882428"/>
                <a:chExt cx="947332" cy="1033561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7996793" y="2979885"/>
                  <a:ext cx="936104" cy="936104"/>
                </a:xfrm>
                <a:prstGeom prst="ellipse">
                  <a:avLst/>
                </a:prstGeom>
                <a:solidFill>
                  <a:srgbClr val="151C4A"/>
                </a:solidFill>
                <a:ln>
                  <a:solidFill>
                    <a:srgbClr val="171D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985565" y="3475287"/>
                  <a:ext cx="94733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Aprenden en forma activa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8014418" y="2882428"/>
                  <a:ext cx="9184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59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4919247" y="4019053"/>
                <a:ext cx="1263109" cy="1361959"/>
                <a:chOff x="6769069" y="2882429"/>
                <a:chExt cx="947332" cy="1021469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6780297" y="2967794"/>
                  <a:ext cx="936104" cy="936104"/>
                </a:xfrm>
                <a:prstGeom prst="ellipse">
                  <a:avLst/>
                </a:prstGeom>
                <a:solidFill>
                  <a:srgbClr val="151C4A"/>
                </a:solidFill>
                <a:ln>
                  <a:solidFill>
                    <a:srgbClr val="171D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6769069" y="3478893"/>
                  <a:ext cx="94733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Defienden a </a:t>
                  </a:r>
                </a:p>
                <a:p>
                  <a:pPr algn="ctr"/>
                  <a:r>
                    <a:rPr lang="es-ES_tradn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la empresa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783495" y="2882429"/>
                  <a:ext cx="9184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59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rial Narrow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864583" y="3138748"/>
                <a:ext cx="991236" cy="1462104"/>
                <a:chOff x="9304489" y="1879307"/>
                <a:chExt cx="1197607" cy="1766508"/>
              </a:xfrm>
              <a:solidFill>
                <a:schemeClr val="bg1"/>
              </a:solidFill>
            </p:grpSpPr>
            <p:sp>
              <p:nvSpPr>
                <p:cNvPr id="73" name="Oval 76"/>
                <p:cNvSpPr>
                  <a:spLocks noChangeArrowheads="1"/>
                </p:cNvSpPr>
                <p:nvPr/>
              </p:nvSpPr>
              <p:spPr bwMode="black">
                <a:xfrm>
                  <a:off x="9779141" y="1879307"/>
                  <a:ext cx="296119" cy="29612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77"/>
                <p:cNvSpPr>
                  <a:spLocks/>
                </p:cNvSpPr>
                <p:nvPr/>
              </p:nvSpPr>
              <p:spPr bwMode="black">
                <a:xfrm>
                  <a:off x="9304489" y="2015579"/>
                  <a:ext cx="1197607" cy="1630236"/>
                </a:xfrm>
                <a:custGeom>
                  <a:avLst/>
                  <a:gdLst>
                    <a:gd name="T0" fmla="*/ 83 w 106"/>
                    <a:gd name="T1" fmla="*/ 0 h 224"/>
                    <a:gd name="T2" fmla="*/ 24 w 106"/>
                    <a:gd name="T3" fmla="*/ 0 h 224"/>
                    <a:gd name="T4" fmla="*/ 0 w 106"/>
                    <a:gd name="T5" fmla="*/ 23 h 224"/>
                    <a:gd name="T6" fmla="*/ 0 w 106"/>
                    <a:gd name="T7" fmla="*/ 99 h 224"/>
                    <a:gd name="T8" fmla="*/ 10 w 106"/>
                    <a:gd name="T9" fmla="*/ 109 h 224"/>
                    <a:gd name="T10" fmla="*/ 21 w 106"/>
                    <a:gd name="T11" fmla="*/ 99 h 224"/>
                    <a:gd name="T12" fmla="*/ 21 w 106"/>
                    <a:gd name="T13" fmla="*/ 35 h 224"/>
                    <a:gd name="T14" fmla="*/ 24 w 106"/>
                    <a:gd name="T15" fmla="*/ 35 h 224"/>
                    <a:gd name="T16" fmla="*/ 24 w 106"/>
                    <a:gd name="T17" fmla="*/ 211 h 224"/>
                    <a:gd name="T18" fmla="*/ 38 w 106"/>
                    <a:gd name="T19" fmla="*/ 224 h 224"/>
                    <a:gd name="T20" fmla="*/ 51 w 106"/>
                    <a:gd name="T21" fmla="*/ 211 h 224"/>
                    <a:gd name="T22" fmla="*/ 51 w 106"/>
                    <a:gd name="T23" fmla="*/ 108 h 224"/>
                    <a:gd name="T24" fmla="*/ 55 w 106"/>
                    <a:gd name="T25" fmla="*/ 108 h 224"/>
                    <a:gd name="T26" fmla="*/ 55 w 106"/>
                    <a:gd name="T27" fmla="*/ 211 h 224"/>
                    <a:gd name="T28" fmla="*/ 69 w 106"/>
                    <a:gd name="T29" fmla="*/ 224 h 224"/>
                    <a:gd name="T30" fmla="*/ 82 w 106"/>
                    <a:gd name="T31" fmla="*/ 211 h 224"/>
                    <a:gd name="T32" fmla="*/ 82 w 106"/>
                    <a:gd name="T33" fmla="*/ 35 h 224"/>
                    <a:gd name="T34" fmla="*/ 86 w 106"/>
                    <a:gd name="T35" fmla="*/ 35 h 224"/>
                    <a:gd name="T36" fmla="*/ 86 w 106"/>
                    <a:gd name="T37" fmla="*/ 99 h 224"/>
                    <a:gd name="T38" fmla="*/ 96 w 106"/>
                    <a:gd name="T39" fmla="*/ 109 h 224"/>
                    <a:gd name="T40" fmla="*/ 106 w 106"/>
                    <a:gd name="T41" fmla="*/ 99 h 224"/>
                    <a:gd name="T42" fmla="*/ 106 w 106"/>
                    <a:gd name="T43" fmla="*/ 23 h 224"/>
                    <a:gd name="T44" fmla="*/ 83 w 106"/>
                    <a:gd name="T45" fmla="*/ 0 h 224"/>
                    <a:gd name="connsiteX0" fmla="*/ 8763 w 10933"/>
                    <a:gd name="connsiteY0" fmla="*/ 526 h 10526"/>
                    <a:gd name="connsiteX1" fmla="*/ 3197 w 10933"/>
                    <a:gd name="connsiteY1" fmla="*/ 526 h 10526"/>
                    <a:gd name="connsiteX2" fmla="*/ 0 w 10933"/>
                    <a:gd name="connsiteY2" fmla="*/ 201 h 10526"/>
                    <a:gd name="connsiteX3" fmla="*/ 933 w 10933"/>
                    <a:gd name="connsiteY3" fmla="*/ 4946 h 10526"/>
                    <a:gd name="connsiteX4" fmla="*/ 1876 w 10933"/>
                    <a:gd name="connsiteY4" fmla="*/ 5392 h 10526"/>
                    <a:gd name="connsiteX5" fmla="*/ 2914 w 10933"/>
                    <a:gd name="connsiteY5" fmla="*/ 4946 h 10526"/>
                    <a:gd name="connsiteX6" fmla="*/ 2914 w 10933"/>
                    <a:gd name="connsiteY6" fmla="*/ 2089 h 10526"/>
                    <a:gd name="connsiteX7" fmla="*/ 3197 w 10933"/>
                    <a:gd name="connsiteY7" fmla="*/ 2089 h 10526"/>
                    <a:gd name="connsiteX8" fmla="*/ 3197 w 10933"/>
                    <a:gd name="connsiteY8" fmla="*/ 9946 h 10526"/>
                    <a:gd name="connsiteX9" fmla="*/ 4518 w 10933"/>
                    <a:gd name="connsiteY9" fmla="*/ 10526 h 10526"/>
                    <a:gd name="connsiteX10" fmla="*/ 5744 w 10933"/>
                    <a:gd name="connsiteY10" fmla="*/ 9946 h 10526"/>
                    <a:gd name="connsiteX11" fmla="*/ 5744 w 10933"/>
                    <a:gd name="connsiteY11" fmla="*/ 5347 h 10526"/>
                    <a:gd name="connsiteX12" fmla="*/ 6122 w 10933"/>
                    <a:gd name="connsiteY12" fmla="*/ 5347 h 10526"/>
                    <a:gd name="connsiteX13" fmla="*/ 6122 w 10933"/>
                    <a:gd name="connsiteY13" fmla="*/ 9946 h 10526"/>
                    <a:gd name="connsiteX14" fmla="*/ 7442 w 10933"/>
                    <a:gd name="connsiteY14" fmla="*/ 10526 h 10526"/>
                    <a:gd name="connsiteX15" fmla="*/ 8669 w 10933"/>
                    <a:gd name="connsiteY15" fmla="*/ 9946 h 10526"/>
                    <a:gd name="connsiteX16" fmla="*/ 8669 w 10933"/>
                    <a:gd name="connsiteY16" fmla="*/ 2089 h 10526"/>
                    <a:gd name="connsiteX17" fmla="*/ 9046 w 10933"/>
                    <a:gd name="connsiteY17" fmla="*/ 2089 h 10526"/>
                    <a:gd name="connsiteX18" fmla="*/ 9046 w 10933"/>
                    <a:gd name="connsiteY18" fmla="*/ 4946 h 10526"/>
                    <a:gd name="connsiteX19" fmla="*/ 9990 w 10933"/>
                    <a:gd name="connsiteY19" fmla="*/ 5392 h 10526"/>
                    <a:gd name="connsiteX20" fmla="*/ 10933 w 10933"/>
                    <a:gd name="connsiteY20" fmla="*/ 4946 h 10526"/>
                    <a:gd name="connsiteX21" fmla="*/ 10933 w 10933"/>
                    <a:gd name="connsiteY21" fmla="*/ 1553 h 10526"/>
                    <a:gd name="connsiteX22" fmla="*/ 8763 w 10933"/>
                    <a:gd name="connsiteY22" fmla="*/ 526 h 10526"/>
                    <a:gd name="connsiteX0" fmla="*/ 11199 w 13369"/>
                    <a:gd name="connsiteY0" fmla="*/ 1356 h 11356"/>
                    <a:gd name="connsiteX1" fmla="*/ 5633 w 13369"/>
                    <a:gd name="connsiteY1" fmla="*/ 1356 h 11356"/>
                    <a:gd name="connsiteX2" fmla="*/ 2436 w 13369"/>
                    <a:gd name="connsiteY2" fmla="*/ 1031 h 11356"/>
                    <a:gd name="connsiteX3" fmla="*/ 36 w 13369"/>
                    <a:gd name="connsiteY3" fmla="*/ 274 h 11356"/>
                    <a:gd name="connsiteX4" fmla="*/ 4312 w 13369"/>
                    <a:gd name="connsiteY4" fmla="*/ 6222 h 11356"/>
                    <a:gd name="connsiteX5" fmla="*/ 5350 w 13369"/>
                    <a:gd name="connsiteY5" fmla="*/ 5776 h 11356"/>
                    <a:gd name="connsiteX6" fmla="*/ 5350 w 13369"/>
                    <a:gd name="connsiteY6" fmla="*/ 2919 h 11356"/>
                    <a:gd name="connsiteX7" fmla="*/ 5633 w 13369"/>
                    <a:gd name="connsiteY7" fmla="*/ 2919 h 11356"/>
                    <a:gd name="connsiteX8" fmla="*/ 5633 w 13369"/>
                    <a:gd name="connsiteY8" fmla="*/ 10776 h 11356"/>
                    <a:gd name="connsiteX9" fmla="*/ 6954 w 13369"/>
                    <a:gd name="connsiteY9" fmla="*/ 11356 h 11356"/>
                    <a:gd name="connsiteX10" fmla="*/ 8180 w 13369"/>
                    <a:gd name="connsiteY10" fmla="*/ 10776 h 11356"/>
                    <a:gd name="connsiteX11" fmla="*/ 8180 w 13369"/>
                    <a:gd name="connsiteY11" fmla="*/ 6177 h 11356"/>
                    <a:gd name="connsiteX12" fmla="*/ 8558 w 13369"/>
                    <a:gd name="connsiteY12" fmla="*/ 6177 h 11356"/>
                    <a:gd name="connsiteX13" fmla="*/ 8558 w 13369"/>
                    <a:gd name="connsiteY13" fmla="*/ 10776 h 11356"/>
                    <a:gd name="connsiteX14" fmla="*/ 9878 w 13369"/>
                    <a:gd name="connsiteY14" fmla="*/ 11356 h 11356"/>
                    <a:gd name="connsiteX15" fmla="*/ 11105 w 13369"/>
                    <a:gd name="connsiteY15" fmla="*/ 10776 h 11356"/>
                    <a:gd name="connsiteX16" fmla="*/ 11105 w 13369"/>
                    <a:gd name="connsiteY16" fmla="*/ 2919 h 11356"/>
                    <a:gd name="connsiteX17" fmla="*/ 11482 w 13369"/>
                    <a:gd name="connsiteY17" fmla="*/ 2919 h 11356"/>
                    <a:gd name="connsiteX18" fmla="*/ 11482 w 13369"/>
                    <a:gd name="connsiteY18" fmla="*/ 5776 h 11356"/>
                    <a:gd name="connsiteX19" fmla="*/ 12426 w 13369"/>
                    <a:gd name="connsiteY19" fmla="*/ 6222 h 11356"/>
                    <a:gd name="connsiteX20" fmla="*/ 13369 w 13369"/>
                    <a:gd name="connsiteY20" fmla="*/ 5776 h 11356"/>
                    <a:gd name="connsiteX21" fmla="*/ 13369 w 13369"/>
                    <a:gd name="connsiteY21" fmla="*/ 2383 h 11356"/>
                    <a:gd name="connsiteX22" fmla="*/ 11199 w 13369"/>
                    <a:gd name="connsiteY22" fmla="*/ 1356 h 11356"/>
                    <a:gd name="connsiteX0" fmla="*/ 11897 w 14067"/>
                    <a:gd name="connsiteY0" fmla="*/ 1085 h 11085"/>
                    <a:gd name="connsiteX1" fmla="*/ 6331 w 14067"/>
                    <a:gd name="connsiteY1" fmla="*/ 1085 h 11085"/>
                    <a:gd name="connsiteX2" fmla="*/ 3134 w 14067"/>
                    <a:gd name="connsiteY2" fmla="*/ 760 h 11085"/>
                    <a:gd name="connsiteX3" fmla="*/ 734 w 14067"/>
                    <a:gd name="connsiteY3" fmla="*/ 3 h 11085"/>
                    <a:gd name="connsiteX4" fmla="*/ 410 w 14067"/>
                    <a:gd name="connsiteY4" fmla="*/ 1015 h 11085"/>
                    <a:gd name="connsiteX5" fmla="*/ 6048 w 14067"/>
                    <a:gd name="connsiteY5" fmla="*/ 5505 h 11085"/>
                    <a:gd name="connsiteX6" fmla="*/ 6048 w 14067"/>
                    <a:gd name="connsiteY6" fmla="*/ 2648 h 11085"/>
                    <a:gd name="connsiteX7" fmla="*/ 6331 w 14067"/>
                    <a:gd name="connsiteY7" fmla="*/ 2648 h 11085"/>
                    <a:gd name="connsiteX8" fmla="*/ 6331 w 14067"/>
                    <a:gd name="connsiteY8" fmla="*/ 10505 h 11085"/>
                    <a:gd name="connsiteX9" fmla="*/ 7652 w 14067"/>
                    <a:gd name="connsiteY9" fmla="*/ 11085 h 11085"/>
                    <a:gd name="connsiteX10" fmla="*/ 8878 w 14067"/>
                    <a:gd name="connsiteY10" fmla="*/ 10505 h 11085"/>
                    <a:gd name="connsiteX11" fmla="*/ 8878 w 14067"/>
                    <a:gd name="connsiteY11" fmla="*/ 5906 h 11085"/>
                    <a:gd name="connsiteX12" fmla="*/ 9256 w 14067"/>
                    <a:gd name="connsiteY12" fmla="*/ 5906 h 11085"/>
                    <a:gd name="connsiteX13" fmla="*/ 9256 w 14067"/>
                    <a:gd name="connsiteY13" fmla="*/ 10505 h 11085"/>
                    <a:gd name="connsiteX14" fmla="*/ 10576 w 14067"/>
                    <a:gd name="connsiteY14" fmla="*/ 11085 h 11085"/>
                    <a:gd name="connsiteX15" fmla="*/ 11803 w 14067"/>
                    <a:gd name="connsiteY15" fmla="*/ 10505 h 11085"/>
                    <a:gd name="connsiteX16" fmla="*/ 11803 w 14067"/>
                    <a:gd name="connsiteY16" fmla="*/ 2648 h 11085"/>
                    <a:gd name="connsiteX17" fmla="*/ 12180 w 14067"/>
                    <a:gd name="connsiteY17" fmla="*/ 2648 h 11085"/>
                    <a:gd name="connsiteX18" fmla="*/ 12180 w 14067"/>
                    <a:gd name="connsiteY18" fmla="*/ 5505 h 11085"/>
                    <a:gd name="connsiteX19" fmla="*/ 13124 w 14067"/>
                    <a:gd name="connsiteY19" fmla="*/ 5951 h 11085"/>
                    <a:gd name="connsiteX20" fmla="*/ 14067 w 14067"/>
                    <a:gd name="connsiteY20" fmla="*/ 5505 h 11085"/>
                    <a:gd name="connsiteX21" fmla="*/ 14067 w 14067"/>
                    <a:gd name="connsiteY21" fmla="*/ 2112 h 11085"/>
                    <a:gd name="connsiteX22" fmla="*/ 11897 w 14067"/>
                    <a:gd name="connsiteY22" fmla="*/ 1085 h 11085"/>
                    <a:gd name="connsiteX0" fmla="*/ 11790 w 13960"/>
                    <a:gd name="connsiteY0" fmla="*/ 1085 h 11085"/>
                    <a:gd name="connsiteX1" fmla="*/ 6224 w 13960"/>
                    <a:gd name="connsiteY1" fmla="*/ 1085 h 11085"/>
                    <a:gd name="connsiteX2" fmla="*/ 3027 w 13960"/>
                    <a:gd name="connsiteY2" fmla="*/ 760 h 11085"/>
                    <a:gd name="connsiteX3" fmla="*/ 627 w 13960"/>
                    <a:gd name="connsiteY3" fmla="*/ 3 h 11085"/>
                    <a:gd name="connsiteX4" fmla="*/ 303 w 13960"/>
                    <a:gd name="connsiteY4" fmla="*/ 1015 h 11085"/>
                    <a:gd name="connsiteX5" fmla="*/ 475 w 13960"/>
                    <a:gd name="connsiteY5" fmla="*/ 1512 h 11085"/>
                    <a:gd name="connsiteX6" fmla="*/ 5941 w 13960"/>
                    <a:gd name="connsiteY6" fmla="*/ 2648 h 11085"/>
                    <a:gd name="connsiteX7" fmla="*/ 6224 w 13960"/>
                    <a:gd name="connsiteY7" fmla="*/ 2648 h 11085"/>
                    <a:gd name="connsiteX8" fmla="*/ 6224 w 13960"/>
                    <a:gd name="connsiteY8" fmla="*/ 10505 h 11085"/>
                    <a:gd name="connsiteX9" fmla="*/ 7545 w 13960"/>
                    <a:gd name="connsiteY9" fmla="*/ 11085 h 11085"/>
                    <a:gd name="connsiteX10" fmla="*/ 8771 w 13960"/>
                    <a:gd name="connsiteY10" fmla="*/ 10505 h 11085"/>
                    <a:gd name="connsiteX11" fmla="*/ 8771 w 13960"/>
                    <a:gd name="connsiteY11" fmla="*/ 5906 h 11085"/>
                    <a:gd name="connsiteX12" fmla="*/ 9149 w 13960"/>
                    <a:gd name="connsiteY12" fmla="*/ 5906 h 11085"/>
                    <a:gd name="connsiteX13" fmla="*/ 9149 w 13960"/>
                    <a:gd name="connsiteY13" fmla="*/ 10505 h 11085"/>
                    <a:gd name="connsiteX14" fmla="*/ 10469 w 13960"/>
                    <a:gd name="connsiteY14" fmla="*/ 11085 h 11085"/>
                    <a:gd name="connsiteX15" fmla="*/ 11696 w 13960"/>
                    <a:gd name="connsiteY15" fmla="*/ 10505 h 11085"/>
                    <a:gd name="connsiteX16" fmla="*/ 11696 w 13960"/>
                    <a:gd name="connsiteY16" fmla="*/ 2648 h 11085"/>
                    <a:gd name="connsiteX17" fmla="*/ 12073 w 13960"/>
                    <a:gd name="connsiteY17" fmla="*/ 2648 h 11085"/>
                    <a:gd name="connsiteX18" fmla="*/ 12073 w 13960"/>
                    <a:gd name="connsiteY18" fmla="*/ 5505 h 11085"/>
                    <a:gd name="connsiteX19" fmla="*/ 13017 w 13960"/>
                    <a:gd name="connsiteY19" fmla="*/ 5951 h 11085"/>
                    <a:gd name="connsiteX20" fmla="*/ 13960 w 13960"/>
                    <a:gd name="connsiteY20" fmla="*/ 5505 h 11085"/>
                    <a:gd name="connsiteX21" fmla="*/ 13960 w 13960"/>
                    <a:gd name="connsiteY21" fmla="*/ 2112 h 11085"/>
                    <a:gd name="connsiteX22" fmla="*/ 11790 w 13960"/>
                    <a:gd name="connsiteY22" fmla="*/ 1085 h 11085"/>
                    <a:gd name="connsiteX0" fmla="*/ 12361 w 14531"/>
                    <a:gd name="connsiteY0" fmla="*/ 1087 h 11087"/>
                    <a:gd name="connsiteX1" fmla="*/ 6795 w 14531"/>
                    <a:gd name="connsiteY1" fmla="*/ 1087 h 11087"/>
                    <a:gd name="connsiteX2" fmla="*/ 3598 w 14531"/>
                    <a:gd name="connsiteY2" fmla="*/ 762 h 11087"/>
                    <a:gd name="connsiteX3" fmla="*/ 1198 w 14531"/>
                    <a:gd name="connsiteY3" fmla="*/ 5 h 11087"/>
                    <a:gd name="connsiteX4" fmla="*/ 7 w 14531"/>
                    <a:gd name="connsiteY4" fmla="*/ 482 h 11087"/>
                    <a:gd name="connsiteX5" fmla="*/ 1046 w 14531"/>
                    <a:gd name="connsiteY5" fmla="*/ 1514 h 11087"/>
                    <a:gd name="connsiteX6" fmla="*/ 6512 w 14531"/>
                    <a:gd name="connsiteY6" fmla="*/ 2650 h 11087"/>
                    <a:gd name="connsiteX7" fmla="*/ 6795 w 14531"/>
                    <a:gd name="connsiteY7" fmla="*/ 2650 h 11087"/>
                    <a:gd name="connsiteX8" fmla="*/ 6795 w 14531"/>
                    <a:gd name="connsiteY8" fmla="*/ 10507 h 11087"/>
                    <a:gd name="connsiteX9" fmla="*/ 8116 w 14531"/>
                    <a:gd name="connsiteY9" fmla="*/ 11087 h 11087"/>
                    <a:gd name="connsiteX10" fmla="*/ 9342 w 14531"/>
                    <a:gd name="connsiteY10" fmla="*/ 10507 h 11087"/>
                    <a:gd name="connsiteX11" fmla="*/ 9342 w 14531"/>
                    <a:gd name="connsiteY11" fmla="*/ 5908 h 11087"/>
                    <a:gd name="connsiteX12" fmla="*/ 9720 w 14531"/>
                    <a:gd name="connsiteY12" fmla="*/ 5908 h 11087"/>
                    <a:gd name="connsiteX13" fmla="*/ 9720 w 14531"/>
                    <a:gd name="connsiteY13" fmla="*/ 10507 h 11087"/>
                    <a:gd name="connsiteX14" fmla="*/ 11040 w 14531"/>
                    <a:gd name="connsiteY14" fmla="*/ 11087 h 11087"/>
                    <a:gd name="connsiteX15" fmla="*/ 12267 w 14531"/>
                    <a:gd name="connsiteY15" fmla="*/ 10507 h 11087"/>
                    <a:gd name="connsiteX16" fmla="*/ 12267 w 14531"/>
                    <a:gd name="connsiteY16" fmla="*/ 2650 h 11087"/>
                    <a:gd name="connsiteX17" fmla="*/ 12644 w 14531"/>
                    <a:gd name="connsiteY17" fmla="*/ 2650 h 11087"/>
                    <a:gd name="connsiteX18" fmla="*/ 12644 w 14531"/>
                    <a:gd name="connsiteY18" fmla="*/ 5507 h 11087"/>
                    <a:gd name="connsiteX19" fmla="*/ 13588 w 14531"/>
                    <a:gd name="connsiteY19" fmla="*/ 5953 h 11087"/>
                    <a:gd name="connsiteX20" fmla="*/ 14531 w 14531"/>
                    <a:gd name="connsiteY20" fmla="*/ 5507 h 11087"/>
                    <a:gd name="connsiteX21" fmla="*/ 14531 w 14531"/>
                    <a:gd name="connsiteY21" fmla="*/ 2114 h 11087"/>
                    <a:gd name="connsiteX22" fmla="*/ 12361 w 14531"/>
                    <a:gd name="connsiteY22" fmla="*/ 1087 h 11087"/>
                    <a:gd name="connsiteX0" fmla="*/ 12361 w 14531"/>
                    <a:gd name="connsiteY0" fmla="*/ 1084 h 11084"/>
                    <a:gd name="connsiteX1" fmla="*/ 6795 w 14531"/>
                    <a:gd name="connsiteY1" fmla="*/ 1084 h 11084"/>
                    <a:gd name="connsiteX2" fmla="*/ 3598 w 14531"/>
                    <a:gd name="connsiteY2" fmla="*/ 602 h 11084"/>
                    <a:gd name="connsiteX3" fmla="*/ 1198 w 14531"/>
                    <a:gd name="connsiteY3" fmla="*/ 2 h 11084"/>
                    <a:gd name="connsiteX4" fmla="*/ 7 w 14531"/>
                    <a:gd name="connsiteY4" fmla="*/ 479 h 11084"/>
                    <a:gd name="connsiteX5" fmla="*/ 1046 w 14531"/>
                    <a:gd name="connsiteY5" fmla="*/ 1511 h 11084"/>
                    <a:gd name="connsiteX6" fmla="*/ 6512 w 14531"/>
                    <a:gd name="connsiteY6" fmla="*/ 2647 h 11084"/>
                    <a:gd name="connsiteX7" fmla="*/ 6795 w 14531"/>
                    <a:gd name="connsiteY7" fmla="*/ 2647 h 11084"/>
                    <a:gd name="connsiteX8" fmla="*/ 6795 w 14531"/>
                    <a:gd name="connsiteY8" fmla="*/ 10504 h 11084"/>
                    <a:gd name="connsiteX9" fmla="*/ 8116 w 14531"/>
                    <a:gd name="connsiteY9" fmla="*/ 11084 h 11084"/>
                    <a:gd name="connsiteX10" fmla="*/ 9342 w 14531"/>
                    <a:gd name="connsiteY10" fmla="*/ 10504 h 11084"/>
                    <a:gd name="connsiteX11" fmla="*/ 9342 w 14531"/>
                    <a:gd name="connsiteY11" fmla="*/ 5905 h 11084"/>
                    <a:gd name="connsiteX12" fmla="*/ 9720 w 14531"/>
                    <a:gd name="connsiteY12" fmla="*/ 5905 h 11084"/>
                    <a:gd name="connsiteX13" fmla="*/ 9720 w 14531"/>
                    <a:gd name="connsiteY13" fmla="*/ 10504 h 11084"/>
                    <a:gd name="connsiteX14" fmla="*/ 11040 w 14531"/>
                    <a:gd name="connsiteY14" fmla="*/ 11084 h 11084"/>
                    <a:gd name="connsiteX15" fmla="*/ 12267 w 14531"/>
                    <a:gd name="connsiteY15" fmla="*/ 10504 h 11084"/>
                    <a:gd name="connsiteX16" fmla="*/ 12267 w 14531"/>
                    <a:gd name="connsiteY16" fmla="*/ 2647 h 11084"/>
                    <a:gd name="connsiteX17" fmla="*/ 12644 w 14531"/>
                    <a:gd name="connsiteY17" fmla="*/ 2647 h 11084"/>
                    <a:gd name="connsiteX18" fmla="*/ 12644 w 14531"/>
                    <a:gd name="connsiteY18" fmla="*/ 5504 h 11084"/>
                    <a:gd name="connsiteX19" fmla="*/ 13588 w 14531"/>
                    <a:gd name="connsiteY19" fmla="*/ 5950 h 11084"/>
                    <a:gd name="connsiteX20" fmla="*/ 14531 w 14531"/>
                    <a:gd name="connsiteY20" fmla="*/ 5504 h 11084"/>
                    <a:gd name="connsiteX21" fmla="*/ 14531 w 14531"/>
                    <a:gd name="connsiteY21" fmla="*/ 2111 h 11084"/>
                    <a:gd name="connsiteX22" fmla="*/ 12361 w 14531"/>
                    <a:gd name="connsiteY22" fmla="*/ 1084 h 11084"/>
                    <a:gd name="connsiteX0" fmla="*/ 12361 w 14531"/>
                    <a:gd name="connsiteY0" fmla="*/ 1083 h 11083"/>
                    <a:gd name="connsiteX1" fmla="*/ 6795 w 14531"/>
                    <a:gd name="connsiteY1" fmla="*/ 1083 h 11083"/>
                    <a:gd name="connsiteX2" fmla="*/ 3598 w 14531"/>
                    <a:gd name="connsiteY2" fmla="*/ 601 h 11083"/>
                    <a:gd name="connsiteX3" fmla="*/ 1198 w 14531"/>
                    <a:gd name="connsiteY3" fmla="*/ 1 h 11083"/>
                    <a:gd name="connsiteX4" fmla="*/ 7 w 14531"/>
                    <a:gd name="connsiteY4" fmla="*/ 478 h 11083"/>
                    <a:gd name="connsiteX5" fmla="*/ 1046 w 14531"/>
                    <a:gd name="connsiteY5" fmla="*/ 1258 h 11083"/>
                    <a:gd name="connsiteX6" fmla="*/ 6512 w 14531"/>
                    <a:gd name="connsiteY6" fmla="*/ 2646 h 11083"/>
                    <a:gd name="connsiteX7" fmla="*/ 6795 w 14531"/>
                    <a:gd name="connsiteY7" fmla="*/ 2646 h 11083"/>
                    <a:gd name="connsiteX8" fmla="*/ 6795 w 14531"/>
                    <a:gd name="connsiteY8" fmla="*/ 10503 h 11083"/>
                    <a:gd name="connsiteX9" fmla="*/ 8116 w 14531"/>
                    <a:gd name="connsiteY9" fmla="*/ 11083 h 11083"/>
                    <a:gd name="connsiteX10" fmla="*/ 9342 w 14531"/>
                    <a:gd name="connsiteY10" fmla="*/ 10503 h 11083"/>
                    <a:gd name="connsiteX11" fmla="*/ 9342 w 14531"/>
                    <a:gd name="connsiteY11" fmla="*/ 5904 h 11083"/>
                    <a:gd name="connsiteX12" fmla="*/ 9720 w 14531"/>
                    <a:gd name="connsiteY12" fmla="*/ 5904 h 11083"/>
                    <a:gd name="connsiteX13" fmla="*/ 9720 w 14531"/>
                    <a:gd name="connsiteY13" fmla="*/ 10503 h 11083"/>
                    <a:gd name="connsiteX14" fmla="*/ 11040 w 14531"/>
                    <a:gd name="connsiteY14" fmla="*/ 11083 h 11083"/>
                    <a:gd name="connsiteX15" fmla="*/ 12267 w 14531"/>
                    <a:gd name="connsiteY15" fmla="*/ 10503 h 11083"/>
                    <a:gd name="connsiteX16" fmla="*/ 12267 w 14531"/>
                    <a:gd name="connsiteY16" fmla="*/ 2646 h 11083"/>
                    <a:gd name="connsiteX17" fmla="*/ 12644 w 14531"/>
                    <a:gd name="connsiteY17" fmla="*/ 2646 h 11083"/>
                    <a:gd name="connsiteX18" fmla="*/ 12644 w 14531"/>
                    <a:gd name="connsiteY18" fmla="*/ 5503 h 11083"/>
                    <a:gd name="connsiteX19" fmla="*/ 13588 w 14531"/>
                    <a:gd name="connsiteY19" fmla="*/ 5949 h 11083"/>
                    <a:gd name="connsiteX20" fmla="*/ 14531 w 14531"/>
                    <a:gd name="connsiteY20" fmla="*/ 5503 h 11083"/>
                    <a:gd name="connsiteX21" fmla="*/ 14531 w 14531"/>
                    <a:gd name="connsiteY21" fmla="*/ 2110 h 11083"/>
                    <a:gd name="connsiteX22" fmla="*/ 12361 w 14531"/>
                    <a:gd name="connsiteY22" fmla="*/ 1083 h 11083"/>
                    <a:gd name="connsiteX0" fmla="*/ 12361 w 14531"/>
                    <a:gd name="connsiteY0" fmla="*/ 1083 h 11083"/>
                    <a:gd name="connsiteX1" fmla="*/ 6995 w 14531"/>
                    <a:gd name="connsiteY1" fmla="*/ 1146 h 11083"/>
                    <a:gd name="connsiteX2" fmla="*/ 3598 w 14531"/>
                    <a:gd name="connsiteY2" fmla="*/ 601 h 11083"/>
                    <a:gd name="connsiteX3" fmla="*/ 1198 w 14531"/>
                    <a:gd name="connsiteY3" fmla="*/ 1 h 11083"/>
                    <a:gd name="connsiteX4" fmla="*/ 7 w 14531"/>
                    <a:gd name="connsiteY4" fmla="*/ 478 h 11083"/>
                    <a:gd name="connsiteX5" fmla="*/ 1046 w 14531"/>
                    <a:gd name="connsiteY5" fmla="*/ 1258 h 11083"/>
                    <a:gd name="connsiteX6" fmla="*/ 6512 w 14531"/>
                    <a:gd name="connsiteY6" fmla="*/ 2646 h 11083"/>
                    <a:gd name="connsiteX7" fmla="*/ 6795 w 14531"/>
                    <a:gd name="connsiteY7" fmla="*/ 2646 h 11083"/>
                    <a:gd name="connsiteX8" fmla="*/ 6795 w 14531"/>
                    <a:gd name="connsiteY8" fmla="*/ 10503 h 11083"/>
                    <a:gd name="connsiteX9" fmla="*/ 8116 w 14531"/>
                    <a:gd name="connsiteY9" fmla="*/ 11083 h 11083"/>
                    <a:gd name="connsiteX10" fmla="*/ 9342 w 14531"/>
                    <a:gd name="connsiteY10" fmla="*/ 10503 h 11083"/>
                    <a:gd name="connsiteX11" fmla="*/ 9342 w 14531"/>
                    <a:gd name="connsiteY11" fmla="*/ 5904 h 11083"/>
                    <a:gd name="connsiteX12" fmla="*/ 9720 w 14531"/>
                    <a:gd name="connsiteY12" fmla="*/ 5904 h 11083"/>
                    <a:gd name="connsiteX13" fmla="*/ 9720 w 14531"/>
                    <a:gd name="connsiteY13" fmla="*/ 10503 h 11083"/>
                    <a:gd name="connsiteX14" fmla="*/ 11040 w 14531"/>
                    <a:gd name="connsiteY14" fmla="*/ 11083 h 11083"/>
                    <a:gd name="connsiteX15" fmla="*/ 12267 w 14531"/>
                    <a:gd name="connsiteY15" fmla="*/ 10503 h 11083"/>
                    <a:gd name="connsiteX16" fmla="*/ 12267 w 14531"/>
                    <a:gd name="connsiteY16" fmla="*/ 2646 h 11083"/>
                    <a:gd name="connsiteX17" fmla="*/ 12644 w 14531"/>
                    <a:gd name="connsiteY17" fmla="*/ 2646 h 11083"/>
                    <a:gd name="connsiteX18" fmla="*/ 12644 w 14531"/>
                    <a:gd name="connsiteY18" fmla="*/ 5503 h 11083"/>
                    <a:gd name="connsiteX19" fmla="*/ 13588 w 14531"/>
                    <a:gd name="connsiteY19" fmla="*/ 5949 h 11083"/>
                    <a:gd name="connsiteX20" fmla="*/ 14531 w 14531"/>
                    <a:gd name="connsiteY20" fmla="*/ 5503 h 11083"/>
                    <a:gd name="connsiteX21" fmla="*/ 14531 w 14531"/>
                    <a:gd name="connsiteY21" fmla="*/ 2110 h 11083"/>
                    <a:gd name="connsiteX22" fmla="*/ 12361 w 14531"/>
                    <a:gd name="connsiteY22" fmla="*/ 1083 h 11083"/>
                    <a:gd name="connsiteX0" fmla="*/ 12367 w 14537"/>
                    <a:gd name="connsiteY0" fmla="*/ 1083 h 11083"/>
                    <a:gd name="connsiteX1" fmla="*/ 7001 w 14537"/>
                    <a:gd name="connsiteY1" fmla="*/ 1146 h 11083"/>
                    <a:gd name="connsiteX2" fmla="*/ 3604 w 14537"/>
                    <a:gd name="connsiteY2" fmla="*/ 601 h 11083"/>
                    <a:gd name="connsiteX3" fmla="*/ 1204 w 14537"/>
                    <a:gd name="connsiteY3" fmla="*/ 1 h 11083"/>
                    <a:gd name="connsiteX4" fmla="*/ 13 w 14537"/>
                    <a:gd name="connsiteY4" fmla="*/ 478 h 11083"/>
                    <a:gd name="connsiteX5" fmla="*/ 1919 w 14537"/>
                    <a:gd name="connsiteY5" fmla="*/ 1258 h 11083"/>
                    <a:gd name="connsiteX6" fmla="*/ 6518 w 14537"/>
                    <a:gd name="connsiteY6" fmla="*/ 2646 h 11083"/>
                    <a:gd name="connsiteX7" fmla="*/ 6801 w 14537"/>
                    <a:gd name="connsiteY7" fmla="*/ 2646 h 11083"/>
                    <a:gd name="connsiteX8" fmla="*/ 6801 w 14537"/>
                    <a:gd name="connsiteY8" fmla="*/ 10503 h 11083"/>
                    <a:gd name="connsiteX9" fmla="*/ 8122 w 14537"/>
                    <a:gd name="connsiteY9" fmla="*/ 11083 h 11083"/>
                    <a:gd name="connsiteX10" fmla="*/ 9348 w 14537"/>
                    <a:gd name="connsiteY10" fmla="*/ 10503 h 11083"/>
                    <a:gd name="connsiteX11" fmla="*/ 9348 w 14537"/>
                    <a:gd name="connsiteY11" fmla="*/ 5904 h 11083"/>
                    <a:gd name="connsiteX12" fmla="*/ 9726 w 14537"/>
                    <a:gd name="connsiteY12" fmla="*/ 5904 h 11083"/>
                    <a:gd name="connsiteX13" fmla="*/ 9726 w 14537"/>
                    <a:gd name="connsiteY13" fmla="*/ 10503 h 11083"/>
                    <a:gd name="connsiteX14" fmla="*/ 11046 w 14537"/>
                    <a:gd name="connsiteY14" fmla="*/ 11083 h 11083"/>
                    <a:gd name="connsiteX15" fmla="*/ 12273 w 14537"/>
                    <a:gd name="connsiteY15" fmla="*/ 10503 h 11083"/>
                    <a:gd name="connsiteX16" fmla="*/ 12273 w 14537"/>
                    <a:gd name="connsiteY16" fmla="*/ 2646 h 11083"/>
                    <a:gd name="connsiteX17" fmla="*/ 12650 w 14537"/>
                    <a:gd name="connsiteY17" fmla="*/ 2646 h 11083"/>
                    <a:gd name="connsiteX18" fmla="*/ 12650 w 14537"/>
                    <a:gd name="connsiteY18" fmla="*/ 5503 h 11083"/>
                    <a:gd name="connsiteX19" fmla="*/ 13594 w 14537"/>
                    <a:gd name="connsiteY19" fmla="*/ 5949 h 11083"/>
                    <a:gd name="connsiteX20" fmla="*/ 14537 w 14537"/>
                    <a:gd name="connsiteY20" fmla="*/ 5503 h 11083"/>
                    <a:gd name="connsiteX21" fmla="*/ 14537 w 14537"/>
                    <a:gd name="connsiteY21" fmla="*/ 2110 h 11083"/>
                    <a:gd name="connsiteX22" fmla="*/ 12367 w 14537"/>
                    <a:gd name="connsiteY22" fmla="*/ 1083 h 11083"/>
                    <a:gd name="connsiteX0" fmla="*/ 12106 w 14276"/>
                    <a:gd name="connsiteY0" fmla="*/ 1083 h 11083"/>
                    <a:gd name="connsiteX1" fmla="*/ 6740 w 14276"/>
                    <a:gd name="connsiteY1" fmla="*/ 1146 h 11083"/>
                    <a:gd name="connsiteX2" fmla="*/ 3343 w 14276"/>
                    <a:gd name="connsiteY2" fmla="*/ 601 h 11083"/>
                    <a:gd name="connsiteX3" fmla="*/ 943 w 14276"/>
                    <a:gd name="connsiteY3" fmla="*/ 1 h 11083"/>
                    <a:gd name="connsiteX4" fmla="*/ 19 w 14276"/>
                    <a:gd name="connsiteY4" fmla="*/ 478 h 11083"/>
                    <a:gd name="connsiteX5" fmla="*/ 1658 w 14276"/>
                    <a:gd name="connsiteY5" fmla="*/ 1258 h 11083"/>
                    <a:gd name="connsiteX6" fmla="*/ 6257 w 14276"/>
                    <a:gd name="connsiteY6" fmla="*/ 2646 h 11083"/>
                    <a:gd name="connsiteX7" fmla="*/ 6540 w 14276"/>
                    <a:gd name="connsiteY7" fmla="*/ 2646 h 11083"/>
                    <a:gd name="connsiteX8" fmla="*/ 6540 w 14276"/>
                    <a:gd name="connsiteY8" fmla="*/ 10503 h 11083"/>
                    <a:gd name="connsiteX9" fmla="*/ 7861 w 14276"/>
                    <a:gd name="connsiteY9" fmla="*/ 11083 h 11083"/>
                    <a:gd name="connsiteX10" fmla="*/ 9087 w 14276"/>
                    <a:gd name="connsiteY10" fmla="*/ 10503 h 11083"/>
                    <a:gd name="connsiteX11" fmla="*/ 9087 w 14276"/>
                    <a:gd name="connsiteY11" fmla="*/ 5904 h 11083"/>
                    <a:gd name="connsiteX12" fmla="*/ 9465 w 14276"/>
                    <a:gd name="connsiteY12" fmla="*/ 5904 h 11083"/>
                    <a:gd name="connsiteX13" fmla="*/ 9465 w 14276"/>
                    <a:gd name="connsiteY13" fmla="*/ 10503 h 11083"/>
                    <a:gd name="connsiteX14" fmla="*/ 10785 w 14276"/>
                    <a:gd name="connsiteY14" fmla="*/ 11083 h 11083"/>
                    <a:gd name="connsiteX15" fmla="*/ 12012 w 14276"/>
                    <a:gd name="connsiteY15" fmla="*/ 10503 h 11083"/>
                    <a:gd name="connsiteX16" fmla="*/ 12012 w 14276"/>
                    <a:gd name="connsiteY16" fmla="*/ 2646 h 11083"/>
                    <a:gd name="connsiteX17" fmla="*/ 12389 w 14276"/>
                    <a:gd name="connsiteY17" fmla="*/ 2646 h 11083"/>
                    <a:gd name="connsiteX18" fmla="*/ 12389 w 14276"/>
                    <a:gd name="connsiteY18" fmla="*/ 5503 h 11083"/>
                    <a:gd name="connsiteX19" fmla="*/ 13333 w 14276"/>
                    <a:gd name="connsiteY19" fmla="*/ 5949 h 11083"/>
                    <a:gd name="connsiteX20" fmla="*/ 14276 w 14276"/>
                    <a:gd name="connsiteY20" fmla="*/ 5503 h 11083"/>
                    <a:gd name="connsiteX21" fmla="*/ 14276 w 14276"/>
                    <a:gd name="connsiteY21" fmla="*/ 2110 h 11083"/>
                    <a:gd name="connsiteX22" fmla="*/ 12106 w 14276"/>
                    <a:gd name="connsiteY22" fmla="*/ 1083 h 11083"/>
                    <a:gd name="connsiteX0" fmla="*/ 12091 w 14261"/>
                    <a:gd name="connsiteY0" fmla="*/ 1239 h 11239"/>
                    <a:gd name="connsiteX1" fmla="*/ 6725 w 14261"/>
                    <a:gd name="connsiteY1" fmla="*/ 1302 h 11239"/>
                    <a:gd name="connsiteX2" fmla="*/ 3328 w 14261"/>
                    <a:gd name="connsiteY2" fmla="*/ 757 h 11239"/>
                    <a:gd name="connsiteX3" fmla="*/ 1261 w 14261"/>
                    <a:gd name="connsiteY3" fmla="*/ 0 h 11239"/>
                    <a:gd name="connsiteX4" fmla="*/ 4 w 14261"/>
                    <a:gd name="connsiteY4" fmla="*/ 634 h 11239"/>
                    <a:gd name="connsiteX5" fmla="*/ 1643 w 14261"/>
                    <a:gd name="connsiteY5" fmla="*/ 1414 h 11239"/>
                    <a:gd name="connsiteX6" fmla="*/ 6242 w 14261"/>
                    <a:gd name="connsiteY6" fmla="*/ 2802 h 11239"/>
                    <a:gd name="connsiteX7" fmla="*/ 6525 w 14261"/>
                    <a:gd name="connsiteY7" fmla="*/ 2802 h 11239"/>
                    <a:gd name="connsiteX8" fmla="*/ 6525 w 14261"/>
                    <a:gd name="connsiteY8" fmla="*/ 10659 h 11239"/>
                    <a:gd name="connsiteX9" fmla="*/ 7846 w 14261"/>
                    <a:gd name="connsiteY9" fmla="*/ 11239 h 11239"/>
                    <a:gd name="connsiteX10" fmla="*/ 9072 w 14261"/>
                    <a:gd name="connsiteY10" fmla="*/ 10659 h 11239"/>
                    <a:gd name="connsiteX11" fmla="*/ 9072 w 14261"/>
                    <a:gd name="connsiteY11" fmla="*/ 6060 h 11239"/>
                    <a:gd name="connsiteX12" fmla="*/ 9450 w 14261"/>
                    <a:gd name="connsiteY12" fmla="*/ 6060 h 11239"/>
                    <a:gd name="connsiteX13" fmla="*/ 9450 w 14261"/>
                    <a:gd name="connsiteY13" fmla="*/ 10659 h 11239"/>
                    <a:gd name="connsiteX14" fmla="*/ 10770 w 14261"/>
                    <a:gd name="connsiteY14" fmla="*/ 11239 h 11239"/>
                    <a:gd name="connsiteX15" fmla="*/ 11997 w 14261"/>
                    <a:gd name="connsiteY15" fmla="*/ 10659 h 11239"/>
                    <a:gd name="connsiteX16" fmla="*/ 11997 w 14261"/>
                    <a:gd name="connsiteY16" fmla="*/ 2802 h 11239"/>
                    <a:gd name="connsiteX17" fmla="*/ 12374 w 14261"/>
                    <a:gd name="connsiteY17" fmla="*/ 2802 h 11239"/>
                    <a:gd name="connsiteX18" fmla="*/ 12374 w 14261"/>
                    <a:gd name="connsiteY18" fmla="*/ 5659 h 11239"/>
                    <a:gd name="connsiteX19" fmla="*/ 13318 w 14261"/>
                    <a:gd name="connsiteY19" fmla="*/ 6105 h 11239"/>
                    <a:gd name="connsiteX20" fmla="*/ 14261 w 14261"/>
                    <a:gd name="connsiteY20" fmla="*/ 5659 h 11239"/>
                    <a:gd name="connsiteX21" fmla="*/ 14261 w 14261"/>
                    <a:gd name="connsiteY21" fmla="*/ 2266 h 11239"/>
                    <a:gd name="connsiteX22" fmla="*/ 12091 w 14261"/>
                    <a:gd name="connsiteY22" fmla="*/ 1239 h 11239"/>
                    <a:gd name="connsiteX0" fmla="*/ 12091 w 14261"/>
                    <a:gd name="connsiteY0" fmla="*/ 1239 h 11239"/>
                    <a:gd name="connsiteX1" fmla="*/ 6725 w 14261"/>
                    <a:gd name="connsiteY1" fmla="*/ 1302 h 11239"/>
                    <a:gd name="connsiteX2" fmla="*/ 3395 w 14261"/>
                    <a:gd name="connsiteY2" fmla="*/ 600 h 11239"/>
                    <a:gd name="connsiteX3" fmla="*/ 1261 w 14261"/>
                    <a:gd name="connsiteY3" fmla="*/ 0 h 11239"/>
                    <a:gd name="connsiteX4" fmla="*/ 4 w 14261"/>
                    <a:gd name="connsiteY4" fmla="*/ 634 h 11239"/>
                    <a:gd name="connsiteX5" fmla="*/ 1643 w 14261"/>
                    <a:gd name="connsiteY5" fmla="*/ 1414 h 11239"/>
                    <a:gd name="connsiteX6" fmla="*/ 6242 w 14261"/>
                    <a:gd name="connsiteY6" fmla="*/ 2802 h 11239"/>
                    <a:gd name="connsiteX7" fmla="*/ 6525 w 14261"/>
                    <a:gd name="connsiteY7" fmla="*/ 2802 h 11239"/>
                    <a:gd name="connsiteX8" fmla="*/ 6525 w 14261"/>
                    <a:gd name="connsiteY8" fmla="*/ 10659 h 11239"/>
                    <a:gd name="connsiteX9" fmla="*/ 7846 w 14261"/>
                    <a:gd name="connsiteY9" fmla="*/ 11239 h 11239"/>
                    <a:gd name="connsiteX10" fmla="*/ 9072 w 14261"/>
                    <a:gd name="connsiteY10" fmla="*/ 10659 h 11239"/>
                    <a:gd name="connsiteX11" fmla="*/ 9072 w 14261"/>
                    <a:gd name="connsiteY11" fmla="*/ 6060 h 11239"/>
                    <a:gd name="connsiteX12" fmla="*/ 9450 w 14261"/>
                    <a:gd name="connsiteY12" fmla="*/ 6060 h 11239"/>
                    <a:gd name="connsiteX13" fmla="*/ 9450 w 14261"/>
                    <a:gd name="connsiteY13" fmla="*/ 10659 h 11239"/>
                    <a:gd name="connsiteX14" fmla="*/ 10770 w 14261"/>
                    <a:gd name="connsiteY14" fmla="*/ 11239 h 11239"/>
                    <a:gd name="connsiteX15" fmla="*/ 11997 w 14261"/>
                    <a:gd name="connsiteY15" fmla="*/ 10659 h 11239"/>
                    <a:gd name="connsiteX16" fmla="*/ 11997 w 14261"/>
                    <a:gd name="connsiteY16" fmla="*/ 2802 h 11239"/>
                    <a:gd name="connsiteX17" fmla="*/ 12374 w 14261"/>
                    <a:gd name="connsiteY17" fmla="*/ 2802 h 11239"/>
                    <a:gd name="connsiteX18" fmla="*/ 12374 w 14261"/>
                    <a:gd name="connsiteY18" fmla="*/ 5659 h 11239"/>
                    <a:gd name="connsiteX19" fmla="*/ 13318 w 14261"/>
                    <a:gd name="connsiteY19" fmla="*/ 6105 h 11239"/>
                    <a:gd name="connsiteX20" fmla="*/ 14261 w 14261"/>
                    <a:gd name="connsiteY20" fmla="*/ 5659 h 11239"/>
                    <a:gd name="connsiteX21" fmla="*/ 14261 w 14261"/>
                    <a:gd name="connsiteY21" fmla="*/ 2266 h 11239"/>
                    <a:gd name="connsiteX22" fmla="*/ 12091 w 14261"/>
                    <a:gd name="connsiteY22" fmla="*/ 1239 h 11239"/>
                    <a:gd name="connsiteX0" fmla="*/ 11959 w 14129"/>
                    <a:gd name="connsiteY0" fmla="*/ 1239 h 11239"/>
                    <a:gd name="connsiteX1" fmla="*/ 6593 w 14129"/>
                    <a:gd name="connsiteY1" fmla="*/ 1302 h 11239"/>
                    <a:gd name="connsiteX2" fmla="*/ 3263 w 14129"/>
                    <a:gd name="connsiteY2" fmla="*/ 600 h 11239"/>
                    <a:gd name="connsiteX3" fmla="*/ 1129 w 14129"/>
                    <a:gd name="connsiteY3" fmla="*/ 0 h 11239"/>
                    <a:gd name="connsiteX4" fmla="*/ 5 w 14129"/>
                    <a:gd name="connsiteY4" fmla="*/ 571 h 11239"/>
                    <a:gd name="connsiteX5" fmla="*/ 1511 w 14129"/>
                    <a:gd name="connsiteY5" fmla="*/ 1414 h 11239"/>
                    <a:gd name="connsiteX6" fmla="*/ 6110 w 14129"/>
                    <a:gd name="connsiteY6" fmla="*/ 2802 h 11239"/>
                    <a:gd name="connsiteX7" fmla="*/ 6393 w 14129"/>
                    <a:gd name="connsiteY7" fmla="*/ 2802 h 11239"/>
                    <a:gd name="connsiteX8" fmla="*/ 6393 w 14129"/>
                    <a:gd name="connsiteY8" fmla="*/ 10659 h 11239"/>
                    <a:gd name="connsiteX9" fmla="*/ 7714 w 14129"/>
                    <a:gd name="connsiteY9" fmla="*/ 11239 h 11239"/>
                    <a:gd name="connsiteX10" fmla="*/ 8940 w 14129"/>
                    <a:gd name="connsiteY10" fmla="*/ 10659 h 11239"/>
                    <a:gd name="connsiteX11" fmla="*/ 8940 w 14129"/>
                    <a:gd name="connsiteY11" fmla="*/ 6060 h 11239"/>
                    <a:gd name="connsiteX12" fmla="*/ 9318 w 14129"/>
                    <a:gd name="connsiteY12" fmla="*/ 6060 h 11239"/>
                    <a:gd name="connsiteX13" fmla="*/ 9318 w 14129"/>
                    <a:gd name="connsiteY13" fmla="*/ 10659 h 11239"/>
                    <a:gd name="connsiteX14" fmla="*/ 10638 w 14129"/>
                    <a:gd name="connsiteY14" fmla="*/ 11239 h 11239"/>
                    <a:gd name="connsiteX15" fmla="*/ 11865 w 14129"/>
                    <a:gd name="connsiteY15" fmla="*/ 10659 h 11239"/>
                    <a:gd name="connsiteX16" fmla="*/ 11865 w 14129"/>
                    <a:gd name="connsiteY16" fmla="*/ 2802 h 11239"/>
                    <a:gd name="connsiteX17" fmla="*/ 12242 w 14129"/>
                    <a:gd name="connsiteY17" fmla="*/ 2802 h 11239"/>
                    <a:gd name="connsiteX18" fmla="*/ 12242 w 14129"/>
                    <a:gd name="connsiteY18" fmla="*/ 5659 h 11239"/>
                    <a:gd name="connsiteX19" fmla="*/ 13186 w 14129"/>
                    <a:gd name="connsiteY19" fmla="*/ 6105 h 11239"/>
                    <a:gd name="connsiteX20" fmla="*/ 14129 w 14129"/>
                    <a:gd name="connsiteY20" fmla="*/ 5659 h 11239"/>
                    <a:gd name="connsiteX21" fmla="*/ 14129 w 14129"/>
                    <a:gd name="connsiteY21" fmla="*/ 2266 h 11239"/>
                    <a:gd name="connsiteX22" fmla="*/ 11959 w 14129"/>
                    <a:gd name="connsiteY22" fmla="*/ 1239 h 11239"/>
                    <a:gd name="connsiteX0" fmla="*/ 11963 w 14133"/>
                    <a:gd name="connsiteY0" fmla="*/ 1239 h 11239"/>
                    <a:gd name="connsiteX1" fmla="*/ 6597 w 14133"/>
                    <a:gd name="connsiteY1" fmla="*/ 1302 h 11239"/>
                    <a:gd name="connsiteX2" fmla="*/ 3267 w 14133"/>
                    <a:gd name="connsiteY2" fmla="*/ 600 h 11239"/>
                    <a:gd name="connsiteX3" fmla="*/ 1133 w 14133"/>
                    <a:gd name="connsiteY3" fmla="*/ 0 h 11239"/>
                    <a:gd name="connsiteX4" fmla="*/ 9 w 14133"/>
                    <a:gd name="connsiteY4" fmla="*/ 571 h 11239"/>
                    <a:gd name="connsiteX5" fmla="*/ 1715 w 14133"/>
                    <a:gd name="connsiteY5" fmla="*/ 1351 h 11239"/>
                    <a:gd name="connsiteX6" fmla="*/ 6114 w 14133"/>
                    <a:gd name="connsiteY6" fmla="*/ 2802 h 11239"/>
                    <a:gd name="connsiteX7" fmla="*/ 6397 w 14133"/>
                    <a:gd name="connsiteY7" fmla="*/ 2802 h 11239"/>
                    <a:gd name="connsiteX8" fmla="*/ 6397 w 14133"/>
                    <a:gd name="connsiteY8" fmla="*/ 10659 h 11239"/>
                    <a:gd name="connsiteX9" fmla="*/ 7718 w 14133"/>
                    <a:gd name="connsiteY9" fmla="*/ 11239 h 11239"/>
                    <a:gd name="connsiteX10" fmla="*/ 8944 w 14133"/>
                    <a:gd name="connsiteY10" fmla="*/ 10659 h 11239"/>
                    <a:gd name="connsiteX11" fmla="*/ 8944 w 14133"/>
                    <a:gd name="connsiteY11" fmla="*/ 6060 h 11239"/>
                    <a:gd name="connsiteX12" fmla="*/ 9322 w 14133"/>
                    <a:gd name="connsiteY12" fmla="*/ 6060 h 11239"/>
                    <a:gd name="connsiteX13" fmla="*/ 9322 w 14133"/>
                    <a:gd name="connsiteY13" fmla="*/ 10659 h 11239"/>
                    <a:gd name="connsiteX14" fmla="*/ 10642 w 14133"/>
                    <a:gd name="connsiteY14" fmla="*/ 11239 h 11239"/>
                    <a:gd name="connsiteX15" fmla="*/ 11869 w 14133"/>
                    <a:gd name="connsiteY15" fmla="*/ 10659 h 11239"/>
                    <a:gd name="connsiteX16" fmla="*/ 11869 w 14133"/>
                    <a:gd name="connsiteY16" fmla="*/ 2802 h 11239"/>
                    <a:gd name="connsiteX17" fmla="*/ 12246 w 14133"/>
                    <a:gd name="connsiteY17" fmla="*/ 2802 h 11239"/>
                    <a:gd name="connsiteX18" fmla="*/ 12246 w 14133"/>
                    <a:gd name="connsiteY18" fmla="*/ 5659 h 11239"/>
                    <a:gd name="connsiteX19" fmla="*/ 13190 w 14133"/>
                    <a:gd name="connsiteY19" fmla="*/ 6105 h 11239"/>
                    <a:gd name="connsiteX20" fmla="*/ 14133 w 14133"/>
                    <a:gd name="connsiteY20" fmla="*/ 5659 h 11239"/>
                    <a:gd name="connsiteX21" fmla="*/ 14133 w 14133"/>
                    <a:gd name="connsiteY21" fmla="*/ 2266 h 11239"/>
                    <a:gd name="connsiteX22" fmla="*/ 11963 w 14133"/>
                    <a:gd name="connsiteY22" fmla="*/ 1239 h 11239"/>
                    <a:gd name="connsiteX0" fmla="*/ 11963 w 16533"/>
                    <a:gd name="connsiteY0" fmla="*/ 1239 h 11239"/>
                    <a:gd name="connsiteX1" fmla="*/ 6597 w 16533"/>
                    <a:gd name="connsiteY1" fmla="*/ 1302 h 11239"/>
                    <a:gd name="connsiteX2" fmla="*/ 3267 w 16533"/>
                    <a:gd name="connsiteY2" fmla="*/ 600 h 11239"/>
                    <a:gd name="connsiteX3" fmla="*/ 1133 w 16533"/>
                    <a:gd name="connsiteY3" fmla="*/ 0 h 11239"/>
                    <a:gd name="connsiteX4" fmla="*/ 9 w 16533"/>
                    <a:gd name="connsiteY4" fmla="*/ 571 h 11239"/>
                    <a:gd name="connsiteX5" fmla="*/ 1715 w 16533"/>
                    <a:gd name="connsiteY5" fmla="*/ 1351 h 11239"/>
                    <a:gd name="connsiteX6" fmla="*/ 6114 w 16533"/>
                    <a:gd name="connsiteY6" fmla="*/ 2802 h 11239"/>
                    <a:gd name="connsiteX7" fmla="*/ 6397 w 16533"/>
                    <a:gd name="connsiteY7" fmla="*/ 2802 h 11239"/>
                    <a:gd name="connsiteX8" fmla="*/ 6397 w 16533"/>
                    <a:gd name="connsiteY8" fmla="*/ 10659 h 11239"/>
                    <a:gd name="connsiteX9" fmla="*/ 7718 w 16533"/>
                    <a:gd name="connsiteY9" fmla="*/ 11239 h 11239"/>
                    <a:gd name="connsiteX10" fmla="*/ 8944 w 16533"/>
                    <a:gd name="connsiteY10" fmla="*/ 10659 h 11239"/>
                    <a:gd name="connsiteX11" fmla="*/ 8944 w 16533"/>
                    <a:gd name="connsiteY11" fmla="*/ 6060 h 11239"/>
                    <a:gd name="connsiteX12" fmla="*/ 9322 w 16533"/>
                    <a:gd name="connsiteY12" fmla="*/ 6060 h 11239"/>
                    <a:gd name="connsiteX13" fmla="*/ 9322 w 16533"/>
                    <a:gd name="connsiteY13" fmla="*/ 10659 h 11239"/>
                    <a:gd name="connsiteX14" fmla="*/ 10642 w 16533"/>
                    <a:gd name="connsiteY14" fmla="*/ 11239 h 11239"/>
                    <a:gd name="connsiteX15" fmla="*/ 11869 w 16533"/>
                    <a:gd name="connsiteY15" fmla="*/ 10659 h 11239"/>
                    <a:gd name="connsiteX16" fmla="*/ 11869 w 16533"/>
                    <a:gd name="connsiteY16" fmla="*/ 2802 h 11239"/>
                    <a:gd name="connsiteX17" fmla="*/ 12246 w 16533"/>
                    <a:gd name="connsiteY17" fmla="*/ 2802 h 11239"/>
                    <a:gd name="connsiteX18" fmla="*/ 12246 w 16533"/>
                    <a:gd name="connsiteY18" fmla="*/ 5659 h 11239"/>
                    <a:gd name="connsiteX19" fmla="*/ 13190 w 16533"/>
                    <a:gd name="connsiteY19" fmla="*/ 6105 h 11239"/>
                    <a:gd name="connsiteX20" fmla="*/ 14133 w 16533"/>
                    <a:gd name="connsiteY20" fmla="*/ 5659 h 11239"/>
                    <a:gd name="connsiteX21" fmla="*/ 16533 w 16533"/>
                    <a:gd name="connsiteY21" fmla="*/ 1228 h 11239"/>
                    <a:gd name="connsiteX22" fmla="*/ 11963 w 16533"/>
                    <a:gd name="connsiteY22" fmla="*/ 1239 h 11239"/>
                    <a:gd name="connsiteX0" fmla="*/ 11963 w 16466"/>
                    <a:gd name="connsiteY0" fmla="*/ 1239 h 11239"/>
                    <a:gd name="connsiteX1" fmla="*/ 6597 w 16466"/>
                    <a:gd name="connsiteY1" fmla="*/ 1302 h 11239"/>
                    <a:gd name="connsiteX2" fmla="*/ 3267 w 16466"/>
                    <a:gd name="connsiteY2" fmla="*/ 600 h 11239"/>
                    <a:gd name="connsiteX3" fmla="*/ 1133 w 16466"/>
                    <a:gd name="connsiteY3" fmla="*/ 0 h 11239"/>
                    <a:gd name="connsiteX4" fmla="*/ 9 w 16466"/>
                    <a:gd name="connsiteY4" fmla="*/ 571 h 11239"/>
                    <a:gd name="connsiteX5" fmla="*/ 1715 w 16466"/>
                    <a:gd name="connsiteY5" fmla="*/ 1351 h 11239"/>
                    <a:gd name="connsiteX6" fmla="*/ 6114 w 16466"/>
                    <a:gd name="connsiteY6" fmla="*/ 2802 h 11239"/>
                    <a:gd name="connsiteX7" fmla="*/ 6397 w 16466"/>
                    <a:gd name="connsiteY7" fmla="*/ 2802 h 11239"/>
                    <a:gd name="connsiteX8" fmla="*/ 6397 w 16466"/>
                    <a:gd name="connsiteY8" fmla="*/ 10659 h 11239"/>
                    <a:gd name="connsiteX9" fmla="*/ 7718 w 16466"/>
                    <a:gd name="connsiteY9" fmla="*/ 11239 h 11239"/>
                    <a:gd name="connsiteX10" fmla="*/ 8944 w 16466"/>
                    <a:gd name="connsiteY10" fmla="*/ 10659 h 11239"/>
                    <a:gd name="connsiteX11" fmla="*/ 8944 w 16466"/>
                    <a:gd name="connsiteY11" fmla="*/ 6060 h 11239"/>
                    <a:gd name="connsiteX12" fmla="*/ 9322 w 16466"/>
                    <a:gd name="connsiteY12" fmla="*/ 6060 h 11239"/>
                    <a:gd name="connsiteX13" fmla="*/ 9322 w 16466"/>
                    <a:gd name="connsiteY13" fmla="*/ 10659 h 11239"/>
                    <a:gd name="connsiteX14" fmla="*/ 10642 w 16466"/>
                    <a:gd name="connsiteY14" fmla="*/ 11239 h 11239"/>
                    <a:gd name="connsiteX15" fmla="*/ 11869 w 16466"/>
                    <a:gd name="connsiteY15" fmla="*/ 10659 h 11239"/>
                    <a:gd name="connsiteX16" fmla="*/ 11869 w 16466"/>
                    <a:gd name="connsiteY16" fmla="*/ 2802 h 11239"/>
                    <a:gd name="connsiteX17" fmla="*/ 12246 w 16466"/>
                    <a:gd name="connsiteY17" fmla="*/ 2802 h 11239"/>
                    <a:gd name="connsiteX18" fmla="*/ 12246 w 16466"/>
                    <a:gd name="connsiteY18" fmla="*/ 5659 h 11239"/>
                    <a:gd name="connsiteX19" fmla="*/ 13190 w 16466"/>
                    <a:gd name="connsiteY19" fmla="*/ 6105 h 11239"/>
                    <a:gd name="connsiteX20" fmla="*/ 14133 w 16466"/>
                    <a:gd name="connsiteY20" fmla="*/ 5659 h 11239"/>
                    <a:gd name="connsiteX21" fmla="*/ 16466 w 16466"/>
                    <a:gd name="connsiteY21" fmla="*/ 599 h 11239"/>
                    <a:gd name="connsiteX22" fmla="*/ 11963 w 16466"/>
                    <a:gd name="connsiteY22" fmla="*/ 1239 h 11239"/>
                    <a:gd name="connsiteX0" fmla="*/ 11963 w 16748"/>
                    <a:gd name="connsiteY0" fmla="*/ 1239 h 11239"/>
                    <a:gd name="connsiteX1" fmla="*/ 6597 w 16748"/>
                    <a:gd name="connsiteY1" fmla="*/ 1302 h 11239"/>
                    <a:gd name="connsiteX2" fmla="*/ 3267 w 16748"/>
                    <a:gd name="connsiteY2" fmla="*/ 600 h 11239"/>
                    <a:gd name="connsiteX3" fmla="*/ 1133 w 16748"/>
                    <a:gd name="connsiteY3" fmla="*/ 0 h 11239"/>
                    <a:gd name="connsiteX4" fmla="*/ 9 w 16748"/>
                    <a:gd name="connsiteY4" fmla="*/ 571 h 11239"/>
                    <a:gd name="connsiteX5" fmla="*/ 1715 w 16748"/>
                    <a:gd name="connsiteY5" fmla="*/ 1351 h 11239"/>
                    <a:gd name="connsiteX6" fmla="*/ 6114 w 16748"/>
                    <a:gd name="connsiteY6" fmla="*/ 2802 h 11239"/>
                    <a:gd name="connsiteX7" fmla="*/ 6397 w 16748"/>
                    <a:gd name="connsiteY7" fmla="*/ 2802 h 11239"/>
                    <a:gd name="connsiteX8" fmla="*/ 6397 w 16748"/>
                    <a:gd name="connsiteY8" fmla="*/ 10659 h 11239"/>
                    <a:gd name="connsiteX9" fmla="*/ 7718 w 16748"/>
                    <a:gd name="connsiteY9" fmla="*/ 11239 h 11239"/>
                    <a:gd name="connsiteX10" fmla="*/ 8944 w 16748"/>
                    <a:gd name="connsiteY10" fmla="*/ 10659 h 11239"/>
                    <a:gd name="connsiteX11" fmla="*/ 8944 w 16748"/>
                    <a:gd name="connsiteY11" fmla="*/ 6060 h 11239"/>
                    <a:gd name="connsiteX12" fmla="*/ 9322 w 16748"/>
                    <a:gd name="connsiteY12" fmla="*/ 6060 h 11239"/>
                    <a:gd name="connsiteX13" fmla="*/ 9322 w 16748"/>
                    <a:gd name="connsiteY13" fmla="*/ 10659 h 11239"/>
                    <a:gd name="connsiteX14" fmla="*/ 10642 w 16748"/>
                    <a:gd name="connsiteY14" fmla="*/ 11239 h 11239"/>
                    <a:gd name="connsiteX15" fmla="*/ 11869 w 16748"/>
                    <a:gd name="connsiteY15" fmla="*/ 10659 h 11239"/>
                    <a:gd name="connsiteX16" fmla="*/ 11869 w 16748"/>
                    <a:gd name="connsiteY16" fmla="*/ 2802 h 11239"/>
                    <a:gd name="connsiteX17" fmla="*/ 12246 w 16748"/>
                    <a:gd name="connsiteY17" fmla="*/ 2802 h 11239"/>
                    <a:gd name="connsiteX18" fmla="*/ 12246 w 16748"/>
                    <a:gd name="connsiteY18" fmla="*/ 5659 h 11239"/>
                    <a:gd name="connsiteX19" fmla="*/ 13190 w 16748"/>
                    <a:gd name="connsiteY19" fmla="*/ 6105 h 11239"/>
                    <a:gd name="connsiteX20" fmla="*/ 14133 w 16748"/>
                    <a:gd name="connsiteY20" fmla="*/ 5659 h 11239"/>
                    <a:gd name="connsiteX21" fmla="*/ 16466 w 16748"/>
                    <a:gd name="connsiteY21" fmla="*/ 599 h 11239"/>
                    <a:gd name="connsiteX22" fmla="*/ 11963 w 16748"/>
                    <a:gd name="connsiteY22" fmla="*/ 1239 h 11239"/>
                    <a:gd name="connsiteX0" fmla="*/ 11963 w 18195"/>
                    <a:gd name="connsiteY0" fmla="*/ 1239 h 11239"/>
                    <a:gd name="connsiteX1" fmla="*/ 6597 w 18195"/>
                    <a:gd name="connsiteY1" fmla="*/ 1302 h 11239"/>
                    <a:gd name="connsiteX2" fmla="*/ 3267 w 18195"/>
                    <a:gd name="connsiteY2" fmla="*/ 600 h 11239"/>
                    <a:gd name="connsiteX3" fmla="*/ 1133 w 18195"/>
                    <a:gd name="connsiteY3" fmla="*/ 0 h 11239"/>
                    <a:gd name="connsiteX4" fmla="*/ 9 w 18195"/>
                    <a:gd name="connsiteY4" fmla="*/ 571 h 11239"/>
                    <a:gd name="connsiteX5" fmla="*/ 1715 w 18195"/>
                    <a:gd name="connsiteY5" fmla="*/ 1351 h 11239"/>
                    <a:gd name="connsiteX6" fmla="*/ 6114 w 18195"/>
                    <a:gd name="connsiteY6" fmla="*/ 2802 h 11239"/>
                    <a:gd name="connsiteX7" fmla="*/ 6397 w 18195"/>
                    <a:gd name="connsiteY7" fmla="*/ 2802 h 11239"/>
                    <a:gd name="connsiteX8" fmla="*/ 6397 w 18195"/>
                    <a:gd name="connsiteY8" fmla="*/ 10659 h 11239"/>
                    <a:gd name="connsiteX9" fmla="*/ 7718 w 18195"/>
                    <a:gd name="connsiteY9" fmla="*/ 11239 h 11239"/>
                    <a:gd name="connsiteX10" fmla="*/ 8944 w 18195"/>
                    <a:gd name="connsiteY10" fmla="*/ 10659 h 11239"/>
                    <a:gd name="connsiteX11" fmla="*/ 8944 w 18195"/>
                    <a:gd name="connsiteY11" fmla="*/ 6060 h 11239"/>
                    <a:gd name="connsiteX12" fmla="*/ 9322 w 18195"/>
                    <a:gd name="connsiteY12" fmla="*/ 6060 h 11239"/>
                    <a:gd name="connsiteX13" fmla="*/ 9322 w 18195"/>
                    <a:gd name="connsiteY13" fmla="*/ 10659 h 11239"/>
                    <a:gd name="connsiteX14" fmla="*/ 10642 w 18195"/>
                    <a:gd name="connsiteY14" fmla="*/ 11239 h 11239"/>
                    <a:gd name="connsiteX15" fmla="*/ 11869 w 18195"/>
                    <a:gd name="connsiteY15" fmla="*/ 10659 h 11239"/>
                    <a:gd name="connsiteX16" fmla="*/ 11869 w 18195"/>
                    <a:gd name="connsiteY16" fmla="*/ 2802 h 11239"/>
                    <a:gd name="connsiteX17" fmla="*/ 12246 w 18195"/>
                    <a:gd name="connsiteY17" fmla="*/ 2802 h 11239"/>
                    <a:gd name="connsiteX18" fmla="*/ 12246 w 18195"/>
                    <a:gd name="connsiteY18" fmla="*/ 5659 h 11239"/>
                    <a:gd name="connsiteX19" fmla="*/ 13190 w 18195"/>
                    <a:gd name="connsiteY19" fmla="*/ 6105 h 11239"/>
                    <a:gd name="connsiteX20" fmla="*/ 17933 w 18195"/>
                    <a:gd name="connsiteY20" fmla="*/ 1320 h 11239"/>
                    <a:gd name="connsiteX21" fmla="*/ 16466 w 18195"/>
                    <a:gd name="connsiteY21" fmla="*/ 599 h 11239"/>
                    <a:gd name="connsiteX22" fmla="*/ 11963 w 18195"/>
                    <a:gd name="connsiteY22" fmla="*/ 1239 h 11239"/>
                    <a:gd name="connsiteX0" fmla="*/ 11963 w 18195"/>
                    <a:gd name="connsiteY0" fmla="*/ 1239 h 11239"/>
                    <a:gd name="connsiteX1" fmla="*/ 6597 w 18195"/>
                    <a:gd name="connsiteY1" fmla="*/ 1302 h 11239"/>
                    <a:gd name="connsiteX2" fmla="*/ 3267 w 18195"/>
                    <a:gd name="connsiteY2" fmla="*/ 600 h 11239"/>
                    <a:gd name="connsiteX3" fmla="*/ 1133 w 18195"/>
                    <a:gd name="connsiteY3" fmla="*/ 0 h 11239"/>
                    <a:gd name="connsiteX4" fmla="*/ 9 w 18195"/>
                    <a:gd name="connsiteY4" fmla="*/ 571 h 11239"/>
                    <a:gd name="connsiteX5" fmla="*/ 1715 w 18195"/>
                    <a:gd name="connsiteY5" fmla="*/ 1351 h 11239"/>
                    <a:gd name="connsiteX6" fmla="*/ 6114 w 18195"/>
                    <a:gd name="connsiteY6" fmla="*/ 2802 h 11239"/>
                    <a:gd name="connsiteX7" fmla="*/ 6397 w 18195"/>
                    <a:gd name="connsiteY7" fmla="*/ 2802 h 11239"/>
                    <a:gd name="connsiteX8" fmla="*/ 6397 w 18195"/>
                    <a:gd name="connsiteY8" fmla="*/ 10659 h 11239"/>
                    <a:gd name="connsiteX9" fmla="*/ 7718 w 18195"/>
                    <a:gd name="connsiteY9" fmla="*/ 11239 h 11239"/>
                    <a:gd name="connsiteX10" fmla="*/ 8944 w 18195"/>
                    <a:gd name="connsiteY10" fmla="*/ 10659 h 11239"/>
                    <a:gd name="connsiteX11" fmla="*/ 8944 w 18195"/>
                    <a:gd name="connsiteY11" fmla="*/ 6060 h 11239"/>
                    <a:gd name="connsiteX12" fmla="*/ 9322 w 18195"/>
                    <a:gd name="connsiteY12" fmla="*/ 6060 h 11239"/>
                    <a:gd name="connsiteX13" fmla="*/ 9322 w 18195"/>
                    <a:gd name="connsiteY13" fmla="*/ 10659 h 11239"/>
                    <a:gd name="connsiteX14" fmla="*/ 10642 w 18195"/>
                    <a:gd name="connsiteY14" fmla="*/ 11239 h 11239"/>
                    <a:gd name="connsiteX15" fmla="*/ 11869 w 18195"/>
                    <a:gd name="connsiteY15" fmla="*/ 10659 h 11239"/>
                    <a:gd name="connsiteX16" fmla="*/ 11869 w 18195"/>
                    <a:gd name="connsiteY16" fmla="*/ 2802 h 11239"/>
                    <a:gd name="connsiteX17" fmla="*/ 12246 w 18195"/>
                    <a:gd name="connsiteY17" fmla="*/ 2802 h 11239"/>
                    <a:gd name="connsiteX18" fmla="*/ 12246 w 18195"/>
                    <a:gd name="connsiteY18" fmla="*/ 5659 h 11239"/>
                    <a:gd name="connsiteX19" fmla="*/ 16457 w 18195"/>
                    <a:gd name="connsiteY19" fmla="*/ 2301 h 11239"/>
                    <a:gd name="connsiteX20" fmla="*/ 17933 w 18195"/>
                    <a:gd name="connsiteY20" fmla="*/ 1320 h 11239"/>
                    <a:gd name="connsiteX21" fmla="*/ 16466 w 18195"/>
                    <a:gd name="connsiteY21" fmla="*/ 599 h 11239"/>
                    <a:gd name="connsiteX22" fmla="*/ 11963 w 18195"/>
                    <a:gd name="connsiteY22" fmla="*/ 1239 h 11239"/>
                    <a:gd name="connsiteX0" fmla="*/ 11963 w 18195"/>
                    <a:gd name="connsiteY0" fmla="*/ 1239 h 11239"/>
                    <a:gd name="connsiteX1" fmla="*/ 6597 w 18195"/>
                    <a:gd name="connsiteY1" fmla="*/ 1302 h 11239"/>
                    <a:gd name="connsiteX2" fmla="*/ 3267 w 18195"/>
                    <a:gd name="connsiteY2" fmla="*/ 600 h 11239"/>
                    <a:gd name="connsiteX3" fmla="*/ 1133 w 18195"/>
                    <a:gd name="connsiteY3" fmla="*/ 0 h 11239"/>
                    <a:gd name="connsiteX4" fmla="*/ 9 w 18195"/>
                    <a:gd name="connsiteY4" fmla="*/ 571 h 11239"/>
                    <a:gd name="connsiteX5" fmla="*/ 1715 w 18195"/>
                    <a:gd name="connsiteY5" fmla="*/ 1351 h 11239"/>
                    <a:gd name="connsiteX6" fmla="*/ 6114 w 18195"/>
                    <a:gd name="connsiteY6" fmla="*/ 2802 h 11239"/>
                    <a:gd name="connsiteX7" fmla="*/ 6397 w 18195"/>
                    <a:gd name="connsiteY7" fmla="*/ 2802 h 11239"/>
                    <a:gd name="connsiteX8" fmla="*/ 6397 w 18195"/>
                    <a:gd name="connsiteY8" fmla="*/ 10659 h 11239"/>
                    <a:gd name="connsiteX9" fmla="*/ 7718 w 18195"/>
                    <a:gd name="connsiteY9" fmla="*/ 11239 h 11239"/>
                    <a:gd name="connsiteX10" fmla="*/ 8944 w 18195"/>
                    <a:gd name="connsiteY10" fmla="*/ 10659 h 11239"/>
                    <a:gd name="connsiteX11" fmla="*/ 8944 w 18195"/>
                    <a:gd name="connsiteY11" fmla="*/ 6060 h 11239"/>
                    <a:gd name="connsiteX12" fmla="*/ 9322 w 18195"/>
                    <a:gd name="connsiteY12" fmla="*/ 6060 h 11239"/>
                    <a:gd name="connsiteX13" fmla="*/ 9322 w 18195"/>
                    <a:gd name="connsiteY13" fmla="*/ 10659 h 11239"/>
                    <a:gd name="connsiteX14" fmla="*/ 10642 w 18195"/>
                    <a:gd name="connsiteY14" fmla="*/ 11239 h 11239"/>
                    <a:gd name="connsiteX15" fmla="*/ 11869 w 18195"/>
                    <a:gd name="connsiteY15" fmla="*/ 10659 h 11239"/>
                    <a:gd name="connsiteX16" fmla="*/ 11869 w 18195"/>
                    <a:gd name="connsiteY16" fmla="*/ 2802 h 11239"/>
                    <a:gd name="connsiteX17" fmla="*/ 12246 w 18195"/>
                    <a:gd name="connsiteY17" fmla="*/ 2802 h 11239"/>
                    <a:gd name="connsiteX18" fmla="*/ 14913 w 18195"/>
                    <a:gd name="connsiteY18" fmla="*/ 2326 h 11239"/>
                    <a:gd name="connsiteX19" fmla="*/ 16457 w 18195"/>
                    <a:gd name="connsiteY19" fmla="*/ 2301 h 11239"/>
                    <a:gd name="connsiteX20" fmla="*/ 17933 w 18195"/>
                    <a:gd name="connsiteY20" fmla="*/ 1320 h 11239"/>
                    <a:gd name="connsiteX21" fmla="*/ 16466 w 18195"/>
                    <a:gd name="connsiteY21" fmla="*/ 599 h 11239"/>
                    <a:gd name="connsiteX22" fmla="*/ 11963 w 18195"/>
                    <a:gd name="connsiteY22" fmla="*/ 1239 h 11239"/>
                    <a:gd name="connsiteX0" fmla="*/ 11963 w 18195"/>
                    <a:gd name="connsiteY0" fmla="*/ 1239 h 11239"/>
                    <a:gd name="connsiteX1" fmla="*/ 6597 w 18195"/>
                    <a:gd name="connsiteY1" fmla="*/ 1302 h 11239"/>
                    <a:gd name="connsiteX2" fmla="*/ 3267 w 18195"/>
                    <a:gd name="connsiteY2" fmla="*/ 600 h 11239"/>
                    <a:gd name="connsiteX3" fmla="*/ 1133 w 18195"/>
                    <a:gd name="connsiteY3" fmla="*/ 0 h 11239"/>
                    <a:gd name="connsiteX4" fmla="*/ 9 w 18195"/>
                    <a:gd name="connsiteY4" fmla="*/ 571 h 11239"/>
                    <a:gd name="connsiteX5" fmla="*/ 1715 w 18195"/>
                    <a:gd name="connsiteY5" fmla="*/ 1351 h 11239"/>
                    <a:gd name="connsiteX6" fmla="*/ 6114 w 18195"/>
                    <a:gd name="connsiteY6" fmla="*/ 2802 h 11239"/>
                    <a:gd name="connsiteX7" fmla="*/ 6397 w 18195"/>
                    <a:gd name="connsiteY7" fmla="*/ 2802 h 11239"/>
                    <a:gd name="connsiteX8" fmla="*/ 6397 w 18195"/>
                    <a:gd name="connsiteY8" fmla="*/ 10659 h 11239"/>
                    <a:gd name="connsiteX9" fmla="*/ 7718 w 18195"/>
                    <a:gd name="connsiteY9" fmla="*/ 11239 h 11239"/>
                    <a:gd name="connsiteX10" fmla="*/ 8944 w 18195"/>
                    <a:gd name="connsiteY10" fmla="*/ 10659 h 11239"/>
                    <a:gd name="connsiteX11" fmla="*/ 8944 w 18195"/>
                    <a:gd name="connsiteY11" fmla="*/ 6060 h 11239"/>
                    <a:gd name="connsiteX12" fmla="*/ 9322 w 18195"/>
                    <a:gd name="connsiteY12" fmla="*/ 6060 h 11239"/>
                    <a:gd name="connsiteX13" fmla="*/ 9322 w 18195"/>
                    <a:gd name="connsiteY13" fmla="*/ 10659 h 11239"/>
                    <a:gd name="connsiteX14" fmla="*/ 10642 w 18195"/>
                    <a:gd name="connsiteY14" fmla="*/ 11239 h 11239"/>
                    <a:gd name="connsiteX15" fmla="*/ 11869 w 18195"/>
                    <a:gd name="connsiteY15" fmla="*/ 10659 h 11239"/>
                    <a:gd name="connsiteX16" fmla="*/ 11869 w 18195"/>
                    <a:gd name="connsiteY16" fmla="*/ 2802 h 11239"/>
                    <a:gd name="connsiteX17" fmla="*/ 12246 w 18195"/>
                    <a:gd name="connsiteY17" fmla="*/ 2802 h 11239"/>
                    <a:gd name="connsiteX18" fmla="*/ 14913 w 18195"/>
                    <a:gd name="connsiteY18" fmla="*/ 2326 h 11239"/>
                    <a:gd name="connsiteX19" fmla="*/ 16524 w 18195"/>
                    <a:gd name="connsiteY19" fmla="*/ 2175 h 11239"/>
                    <a:gd name="connsiteX20" fmla="*/ 17933 w 18195"/>
                    <a:gd name="connsiteY20" fmla="*/ 1320 h 11239"/>
                    <a:gd name="connsiteX21" fmla="*/ 16466 w 18195"/>
                    <a:gd name="connsiteY21" fmla="*/ 599 h 11239"/>
                    <a:gd name="connsiteX22" fmla="*/ 11963 w 18195"/>
                    <a:gd name="connsiteY22" fmla="*/ 1239 h 11239"/>
                    <a:gd name="connsiteX0" fmla="*/ 11963 w 18195"/>
                    <a:gd name="connsiteY0" fmla="*/ 1239 h 11239"/>
                    <a:gd name="connsiteX1" fmla="*/ 6597 w 18195"/>
                    <a:gd name="connsiteY1" fmla="*/ 1302 h 11239"/>
                    <a:gd name="connsiteX2" fmla="*/ 3267 w 18195"/>
                    <a:gd name="connsiteY2" fmla="*/ 600 h 11239"/>
                    <a:gd name="connsiteX3" fmla="*/ 1133 w 18195"/>
                    <a:gd name="connsiteY3" fmla="*/ 0 h 11239"/>
                    <a:gd name="connsiteX4" fmla="*/ 9 w 18195"/>
                    <a:gd name="connsiteY4" fmla="*/ 571 h 11239"/>
                    <a:gd name="connsiteX5" fmla="*/ 1715 w 18195"/>
                    <a:gd name="connsiteY5" fmla="*/ 1351 h 11239"/>
                    <a:gd name="connsiteX6" fmla="*/ 6114 w 18195"/>
                    <a:gd name="connsiteY6" fmla="*/ 2802 h 11239"/>
                    <a:gd name="connsiteX7" fmla="*/ 6397 w 18195"/>
                    <a:gd name="connsiteY7" fmla="*/ 2802 h 11239"/>
                    <a:gd name="connsiteX8" fmla="*/ 6397 w 18195"/>
                    <a:gd name="connsiteY8" fmla="*/ 10659 h 11239"/>
                    <a:gd name="connsiteX9" fmla="*/ 7718 w 18195"/>
                    <a:gd name="connsiteY9" fmla="*/ 11239 h 11239"/>
                    <a:gd name="connsiteX10" fmla="*/ 8944 w 18195"/>
                    <a:gd name="connsiteY10" fmla="*/ 10659 h 11239"/>
                    <a:gd name="connsiteX11" fmla="*/ 8944 w 18195"/>
                    <a:gd name="connsiteY11" fmla="*/ 6060 h 11239"/>
                    <a:gd name="connsiteX12" fmla="*/ 9322 w 18195"/>
                    <a:gd name="connsiteY12" fmla="*/ 6060 h 11239"/>
                    <a:gd name="connsiteX13" fmla="*/ 9322 w 18195"/>
                    <a:gd name="connsiteY13" fmla="*/ 10659 h 11239"/>
                    <a:gd name="connsiteX14" fmla="*/ 10642 w 18195"/>
                    <a:gd name="connsiteY14" fmla="*/ 11239 h 11239"/>
                    <a:gd name="connsiteX15" fmla="*/ 11869 w 18195"/>
                    <a:gd name="connsiteY15" fmla="*/ 10659 h 11239"/>
                    <a:gd name="connsiteX16" fmla="*/ 11869 w 18195"/>
                    <a:gd name="connsiteY16" fmla="*/ 2802 h 11239"/>
                    <a:gd name="connsiteX17" fmla="*/ 12246 w 18195"/>
                    <a:gd name="connsiteY17" fmla="*/ 2802 h 11239"/>
                    <a:gd name="connsiteX18" fmla="*/ 14913 w 18195"/>
                    <a:gd name="connsiteY18" fmla="*/ 2326 h 11239"/>
                    <a:gd name="connsiteX19" fmla="*/ 16524 w 18195"/>
                    <a:gd name="connsiteY19" fmla="*/ 2175 h 11239"/>
                    <a:gd name="connsiteX20" fmla="*/ 17933 w 18195"/>
                    <a:gd name="connsiteY20" fmla="*/ 1320 h 11239"/>
                    <a:gd name="connsiteX21" fmla="*/ 16466 w 18195"/>
                    <a:gd name="connsiteY21" fmla="*/ 599 h 11239"/>
                    <a:gd name="connsiteX22" fmla="*/ 11963 w 18195"/>
                    <a:gd name="connsiteY22" fmla="*/ 1239 h 11239"/>
                    <a:gd name="connsiteX0" fmla="*/ 11963 w 18066"/>
                    <a:gd name="connsiteY0" fmla="*/ 1239 h 11239"/>
                    <a:gd name="connsiteX1" fmla="*/ 6597 w 18066"/>
                    <a:gd name="connsiteY1" fmla="*/ 1302 h 11239"/>
                    <a:gd name="connsiteX2" fmla="*/ 3267 w 18066"/>
                    <a:gd name="connsiteY2" fmla="*/ 600 h 11239"/>
                    <a:gd name="connsiteX3" fmla="*/ 1133 w 18066"/>
                    <a:gd name="connsiteY3" fmla="*/ 0 h 11239"/>
                    <a:gd name="connsiteX4" fmla="*/ 9 w 18066"/>
                    <a:gd name="connsiteY4" fmla="*/ 571 h 11239"/>
                    <a:gd name="connsiteX5" fmla="*/ 1715 w 18066"/>
                    <a:gd name="connsiteY5" fmla="*/ 1351 h 11239"/>
                    <a:gd name="connsiteX6" fmla="*/ 6114 w 18066"/>
                    <a:gd name="connsiteY6" fmla="*/ 2802 h 11239"/>
                    <a:gd name="connsiteX7" fmla="*/ 6397 w 18066"/>
                    <a:gd name="connsiteY7" fmla="*/ 2802 h 11239"/>
                    <a:gd name="connsiteX8" fmla="*/ 6397 w 18066"/>
                    <a:gd name="connsiteY8" fmla="*/ 10659 h 11239"/>
                    <a:gd name="connsiteX9" fmla="*/ 7718 w 18066"/>
                    <a:gd name="connsiteY9" fmla="*/ 11239 h 11239"/>
                    <a:gd name="connsiteX10" fmla="*/ 8944 w 18066"/>
                    <a:gd name="connsiteY10" fmla="*/ 10659 h 11239"/>
                    <a:gd name="connsiteX11" fmla="*/ 8944 w 18066"/>
                    <a:gd name="connsiteY11" fmla="*/ 6060 h 11239"/>
                    <a:gd name="connsiteX12" fmla="*/ 9322 w 18066"/>
                    <a:gd name="connsiteY12" fmla="*/ 6060 h 11239"/>
                    <a:gd name="connsiteX13" fmla="*/ 9322 w 18066"/>
                    <a:gd name="connsiteY13" fmla="*/ 10659 h 11239"/>
                    <a:gd name="connsiteX14" fmla="*/ 10642 w 18066"/>
                    <a:gd name="connsiteY14" fmla="*/ 11239 h 11239"/>
                    <a:gd name="connsiteX15" fmla="*/ 11869 w 18066"/>
                    <a:gd name="connsiteY15" fmla="*/ 10659 h 11239"/>
                    <a:gd name="connsiteX16" fmla="*/ 11869 w 18066"/>
                    <a:gd name="connsiteY16" fmla="*/ 2802 h 11239"/>
                    <a:gd name="connsiteX17" fmla="*/ 12246 w 18066"/>
                    <a:gd name="connsiteY17" fmla="*/ 2802 h 11239"/>
                    <a:gd name="connsiteX18" fmla="*/ 14913 w 18066"/>
                    <a:gd name="connsiteY18" fmla="*/ 2326 h 11239"/>
                    <a:gd name="connsiteX19" fmla="*/ 16524 w 18066"/>
                    <a:gd name="connsiteY19" fmla="*/ 2175 h 11239"/>
                    <a:gd name="connsiteX20" fmla="*/ 17933 w 18066"/>
                    <a:gd name="connsiteY20" fmla="*/ 1320 h 11239"/>
                    <a:gd name="connsiteX21" fmla="*/ 16466 w 18066"/>
                    <a:gd name="connsiteY21" fmla="*/ 599 h 11239"/>
                    <a:gd name="connsiteX22" fmla="*/ 11963 w 18066"/>
                    <a:gd name="connsiteY22" fmla="*/ 1239 h 11239"/>
                    <a:gd name="connsiteX0" fmla="*/ 11963 w 18653"/>
                    <a:gd name="connsiteY0" fmla="*/ 1239 h 11239"/>
                    <a:gd name="connsiteX1" fmla="*/ 6597 w 18653"/>
                    <a:gd name="connsiteY1" fmla="*/ 1302 h 11239"/>
                    <a:gd name="connsiteX2" fmla="*/ 3267 w 18653"/>
                    <a:gd name="connsiteY2" fmla="*/ 600 h 11239"/>
                    <a:gd name="connsiteX3" fmla="*/ 1133 w 18653"/>
                    <a:gd name="connsiteY3" fmla="*/ 0 h 11239"/>
                    <a:gd name="connsiteX4" fmla="*/ 9 w 18653"/>
                    <a:gd name="connsiteY4" fmla="*/ 571 h 11239"/>
                    <a:gd name="connsiteX5" fmla="*/ 1715 w 18653"/>
                    <a:gd name="connsiteY5" fmla="*/ 1351 h 11239"/>
                    <a:gd name="connsiteX6" fmla="*/ 6114 w 18653"/>
                    <a:gd name="connsiteY6" fmla="*/ 2802 h 11239"/>
                    <a:gd name="connsiteX7" fmla="*/ 6397 w 18653"/>
                    <a:gd name="connsiteY7" fmla="*/ 2802 h 11239"/>
                    <a:gd name="connsiteX8" fmla="*/ 6397 w 18653"/>
                    <a:gd name="connsiteY8" fmla="*/ 10659 h 11239"/>
                    <a:gd name="connsiteX9" fmla="*/ 7718 w 18653"/>
                    <a:gd name="connsiteY9" fmla="*/ 11239 h 11239"/>
                    <a:gd name="connsiteX10" fmla="*/ 8944 w 18653"/>
                    <a:gd name="connsiteY10" fmla="*/ 10659 h 11239"/>
                    <a:gd name="connsiteX11" fmla="*/ 8944 w 18653"/>
                    <a:gd name="connsiteY11" fmla="*/ 6060 h 11239"/>
                    <a:gd name="connsiteX12" fmla="*/ 9322 w 18653"/>
                    <a:gd name="connsiteY12" fmla="*/ 6060 h 11239"/>
                    <a:gd name="connsiteX13" fmla="*/ 9322 w 18653"/>
                    <a:gd name="connsiteY13" fmla="*/ 10659 h 11239"/>
                    <a:gd name="connsiteX14" fmla="*/ 10642 w 18653"/>
                    <a:gd name="connsiteY14" fmla="*/ 11239 h 11239"/>
                    <a:gd name="connsiteX15" fmla="*/ 11869 w 18653"/>
                    <a:gd name="connsiteY15" fmla="*/ 10659 h 11239"/>
                    <a:gd name="connsiteX16" fmla="*/ 11869 w 18653"/>
                    <a:gd name="connsiteY16" fmla="*/ 2802 h 11239"/>
                    <a:gd name="connsiteX17" fmla="*/ 12246 w 18653"/>
                    <a:gd name="connsiteY17" fmla="*/ 2802 h 11239"/>
                    <a:gd name="connsiteX18" fmla="*/ 14913 w 18653"/>
                    <a:gd name="connsiteY18" fmla="*/ 2326 h 11239"/>
                    <a:gd name="connsiteX19" fmla="*/ 16524 w 18653"/>
                    <a:gd name="connsiteY19" fmla="*/ 2175 h 11239"/>
                    <a:gd name="connsiteX20" fmla="*/ 18541 w 18653"/>
                    <a:gd name="connsiteY20" fmla="*/ 967 h 11239"/>
                    <a:gd name="connsiteX21" fmla="*/ 16466 w 18653"/>
                    <a:gd name="connsiteY21" fmla="*/ 599 h 11239"/>
                    <a:gd name="connsiteX22" fmla="*/ 11963 w 18653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246 w 18541"/>
                    <a:gd name="connsiteY17" fmla="*/ 2802 h 11239"/>
                    <a:gd name="connsiteX18" fmla="*/ 14913 w 18541"/>
                    <a:gd name="connsiteY18" fmla="*/ 2326 h 11239"/>
                    <a:gd name="connsiteX19" fmla="*/ 16524 w 18541"/>
                    <a:gd name="connsiteY19" fmla="*/ 2175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246 w 18541"/>
                    <a:gd name="connsiteY17" fmla="*/ 2802 h 11239"/>
                    <a:gd name="connsiteX18" fmla="*/ 14913 w 18541"/>
                    <a:gd name="connsiteY18" fmla="*/ 2326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246 w 18541"/>
                    <a:gd name="connsiteY17" fmla="*/ 2802 h 11239"/>
                    <a:gd name="connsiteX18" fmla="*/ 14773 w 18541"/>
                    <a:gd name="connsiteY18" fmla="*/ 2105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480 w 18541"/>
                    <a:gd name="connsiteY17" fmla="*/ 2559 h 11239"/>
                    <a:gd name="connsiteX18" fmla="*/ 14773 w 18541"/>
                    <a:gd name="connsiteY18" fmla="*/ 2105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480 w 18541"/>
                    <a:gd name="connsiteY17" fmla="*/ 2559 h 11239"/>
                    <a:gd name="connsiteX18" fmla="*/ 14773 w 18541"/>
                    <a:gd name="connsiteY18" fmla="*/ 2105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480 w 18541"/>
                    <a:gd name="connsiteY17" fmla="*/ 2559 h 11239"/>
                    <a:gd name="connsiteX18" fmla="*/ 14773 w 18541"/>
                    <a:gd name="connsiteY18" fmla="*/ 2105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6466 w 18541"/>
                    <a:gd name="connsiteY21" fmla="*/ 599 h 11239"/>
                    <a:gd name="connsiteX22" fmla="*/ 11963 w 18541"/>
                    <a:gd name="connsiteY22" fmla="*/ 1239 h 11239"/>
                    <a:gd name="connsiteX0" fmla="*/ 11963 w 18541"/>
                    <a:gd name="connsiteY0" fmla="*/ 1239 h 11239"/>
                    <a:gd name="connsiteX1" fmla="*/ 6597 w 18541"/>
                    <a:gd name="connsiteY1" fmla="*/ 1302 h 11239"/>
                    <a:gd name="connsiteX2" fmla="*/ 3267 w 18541"/>
                    <a:gd name="connsiteY2" fmla="*/ 600 h 11239"/>
                    <a:gd name="connsiteX3" fmla="*/ 1133 w 18541"/>
                    <a:gd name="connsiteY3" fmla="*/ 0 h 11239"/>
                    <a:gd name="connsiteX4" fmla="*/ 9 w 18541"/>
                    <a:gd name="connsiteY4" fmla="*/ 571 h 11239"/>
                    <a:gd name="connsiteX5" fmla="*/ 1715 w 18541"/>
                    <a:gd name="connsiteY5" fmla="*/ 1351 h 11239"/>
                    <a:gd name="connsiteX6" fmla="*/ 6114 w 18541"/>
                    <a:gd name="connsiteY6" fmla="*/ 2802 h 11239"/>
                    <a:gd name="connsiteX7" fmla="*/ 6397 w 18541"/>
                    <a:gd name="connsiteY7" fmla="*/ 2802 h 11239"/>
                    <a:gd name="connsiteX8" fmla="*/ 6397 w 18541"/>
                    <a:gd name="connsiteY8" fmla="*/ 10659 h 11239"/>
                    <a:gd name="connsiteX9" fmla="*/ 7718 w 18541"/>
                    <a:gd name="connsiteY9" fmla="*/ 11239 h 11239"/>
                    <a:gd name="connsiteX10" fmla="*/ 8944 w 18541"/>
                    <a:gd name="connsiteY10" fmla="*/ 10659 h 11239"/>
                    <a:gd name="connsiteX11" fmla="*/ 8944 w 18541"/>
                    <a:gd name="connsiteY11" fmla="*/ 6060 h 11239"/>
                    <a:gd name="connsiteX12" fmla="*/ 9322 w 18541"/>
                    <a:gd name="connsiteY12" fmla="*/ 6060 h 11239"/>
                    <a:gd name="connsiteX13" fmla="*/ 9322 w 18541"/>
                    <a:gd name="connsiteY13" fmla="*/ 10659 h 11239"/>
                    <a:gd name="connsiteX14" fmla="*/ 10642 w 18541"/>
                    <a:gd name="connsiteY14" fmla="*/ 11239 h 11239"/>
                    <a:gd name="connsiteX15" fmla="*/ 11869 w 18541"/>
                    <a:gd name="connsiteY15" fmla="*/ 10659 h 11239"/>
                    <a:gd name="connsiteX16" fmla="*/ 11869 w 18541"/>
                    <a:gd name="connsiteY16" fmla="*/ 2802 h 11239"/>
                    <a:gd name="connsiteX17" fmla="*/ 12480 w 18541"/>
                    <a:gd name="connsiteY17" fmla="*/ 2559 h 11239"/>
                    <a:gd name="connsiteX18" fmla="*/ 14773 w 18541"/>
                    <a:gd name="connsiteY18" fmla="*/ 2105 h 11239"/>
                    <a:gd name="connsiteX19" fmla="*/ 16618 w 18541"/>
                    <a:gd name="connsiteY19" fmla="*/ 1668 h 11239"/>
                    <a:gd name="connsiteX20" fmla="*/ 18541 w 18541"/>
                    <a:gd name="connsiteY20" fmla="*/ 967 h 11239"/>
                    <a:gd name="connsiteX21" fmla="*/ 15297 w 18541"/>
                    <a:gd name="connsiteY21" fmla="*/ 114 h 11239"/>
                    <a:gd name="connsiteX22" fmla="*/ 11963 w 18541"/>
                    <a:gd name="connsiteY22" fmla="*/ 1239 h 11239"/>
                    <a:gd name="connsiteX0" fmla="*/ 11963 w 17232"/>
                    <a:gd name="connsiteY0" fmla="*/ 1571 h 11571"/>
                    <a:gd name="connsiteX1" fmla="*/ 6597 w 17232"/>
                    <a:gd name="connsiteY1" fmla="*/ 1634 h 11571"/>
                    <a:gd name="connsiteX2" fmla="*/ 3267 w 17232"/>
                    <a:gd name="connsiteY2" fmla="*/ 932 h 11571"/>
                    <a:gd name="connsiteX3" fmla="*/ 1133 w 17232"/>
                    <a:gd name="connsiteY3" fmla="*/ 332 h 11571"/>
                    <a:gd name="connsiteX4" fmla="*/ 9 w 17232"/>
                    <a:gd name="connsiteY4" fmla="*/ 903 h 11571"/>
                    <a:gd name="connsiteX5" fmla="*/ 1715 w 17232"/>
                    <a:gd name="connsiteY5" fmla="*/ 1683 h 11571"/>
                    <a:gd name="connsiteX6" fmla="*/ 6114 w 17232"/>
                    <a:gd name="connsiteY6" fmla="*/ 3134 h 11571"/>
                    <a:gd name="connsiteX7" fmla="*/ 6397 w 17232"/>
                    <a:gd name="connsiteY7" fmla="*/ 3134 h 11571"/>
                    <a:gd name="connsiteX8" fmla="*/ 6397 w 17232"/>
                    <a:gd name="connsiteY8" fmla="*/ 10991 h 11571"/>
                    <a:gd name="connsiteX9" fmla="*/ 7718 w 17232"/>
                    <a:gd name="connsiteY9" fmla="*/ 11571 h 11571"/>
                    <a:gd name="connsiteX10" fmla="*/ 8944 w 17232"/>
                    <a:gd name="connsiteY10" fmla="*/ 10991 h 11571"/>
                    <a:gd name="connsiteX11" fmla="*/ 8944 w 17232"/>
                    <a:gd name="connsiteY11" fmla="*/ 6392 h 11571"/>
                    <a:gd name="connsiteX12" fmla="*/ 9322 w 17232"/>
                    <a:gd name="connsiteY12" fmla="*/ 6392 h 11571"/>
                    <a:gd name="connsiteX13" fmla="*/ 9322 w 17232"/>
                    <a:gd name="connsiteY13" fmla="*/ 10991 h 11571"/>
                    <a:gd name="connsiteX14" fmla="*/ 10642 w 17232"/>
                    <a:gd name="connsiteY14" fmla="*/ 11571 h 11571"/>
                    <a:gd name="connsiteX15" fmla="*/ 11869 w 17232"/>
                    <a:gd name="connsiteY15" fmla="*/ 10991 h 11571"/>
                    <a:gd name="connsiteX16" fmla="*/ 11869 w 17232"/>
                    <a:gd name="connsiteY16" fmla="*/ 3134 h 11571"/>
                    <a:gd name="connsiteX17" fmla="*/ 12480 w 17232"/>
                    <a:gd name="connsiteY17" fmla="*/ 2891 h 11571"/>
                    <a:gd name="connsiteX18" fmla="*/ 14773 w 17232"/>
                    <a:gd name="connsiteY18" fmla="*/ 2437 h 11571"/>
                    <a:gd name="connsiteX19" fmla="*/ 16618 w 17232"/>
                    <a:gd name="connsiteY19" fmla="*/ 2000 h 11571"/>
                    <a:gd name="connsiteX20" fmla="*/ 17232 w 17232"/>
                    <a:gd name="connsiteY20" fmla="*/ 417 h 11571"/>
                    <a:gd name="connsiteX21" fmla="*/ 15297 w 17232"/>
                    <a:gd name="connsiteY21" fmla="*/ 446 h 11571"/>
                    <a:gd name="connsiteX22" fmla="*/ 11963 w 17232"/>
                    <a:gd name="connsiteY22" fmla="*/ 1571 h 11571"/>
                    <a:gd name="connsiteX0" fmla="*/ 11963 w 17232"/>
                    <a:gd name="connsiteY0" fmla="*/ 1571 h 11571"/>
                    <a:gd name="connsiteX1" fmla="*/ 6597 w 17232"/>
                    <a:gd name="connsiteY1" fmla="*/ 1634 h 11571"/>
                    <a:gd name="connsiteX2" fmla="*/ 3267 w 17232"/>
                    <a:gd name="connsiteY2" fmla="*/ 932 h 11571"/>
                    <a:gd name="connsiteX3" fmla="*/ 1133 w 17232"/>
                    <a:gd name="connsiteY3" fmla="*/ 332 h 11571"/>
                    <a:gd name="connsiteX4" fmla="*/ 9 w 17232"/>
                    <a:gd name="connsiteY4" fmla="*/ 903 h 11571"/>
                    <a:gd name="connsiteX5" fmla="*/ 1715 w 17232"/>
                    <a:gd name="connsiteY5" fmla="*/ 1683 h 11571"/>
                    <a:gd name="connsiteX6" fmla="*/ 6114 w 17232"/>
                    <a:gd name="connsiteY6" fmla="*/ 3134 h 11571"/>
                    <a:gd name="connsiteX7" fmla="*/ 6397 w 17232"/>
                    <a:gd name="connsiteY7" fmla="*/ 3134 h 11571"/>
                    <a:gd name="connsiteX8" fmla="*/ 6397 w 17232"/>
                    <a:gd name="connsiteY8" fmla="*/ 10991 h 11571"/>
                    <a:gd name="connsiteX9" fmla="*/ 7718 w 17232"/>
                    <a:gd name="connsiteY9" fmla="*/ 11571 h 11571"/>
                    <a:gd name="connsiteX10" fmla="*/ 8944 w 17232"/>
                    <a:gd name="connsiteY10" fmla="*/ 10991 h 11571"/>
                    <a:gd name="connsiteX11" fmla="*/ 8944 w 17232"/>
                    <a:gd name="connsiteY11" fmla="*/ 6392 h 11571"/>
                    <a:gd name="connsiteX12" fmla="*/ 9322 w 17232"/>
                    <a:gd name="connsiteY12" fmla="*/ 6392 h 11571"/>
                    <a:gd name="connsiteX13" fmla="*/ 9322 w 17232"/>
                    <a:gd name="connsiteY13" fmla="*/ 10991 h 11571"/>
                    <a:gd name="connsiteX14" fmla="*/ 10642 w 17232"/>
                    <a:gd name="connsiteY14" fmla="*/ 11571 h 11571"/>
                    <a:gd name="connsiteX15" fmla="*/ 11869 w 17232"/>
                    <a:gd name="connsiteY15" fmla="*/ 10991 h 11571"/>
                    <a:gd name="connsiteX16" fmla="*/ 11869 w 17232"/>
                    <a:gd name="connsiteY16" fmla="*/ 3134 h 11571"/>
                    <a:gd name="connsiteX17" fmla="*/ 12480 w 17232"/>
                    <a:gd name="connsiteY17" fmla="*/ 2891 h 11571"/>
                    <a:gd name="connsiteX18" fmla="*/ 14773 w 17232"/>
                    <a:gd name="connsiteY18" fmla="*/ 2437 h 11571"/>
                    <a:gd name="connsiteX19" fmla="*/ 16291 w 17232"/>
                    <a:gd name="connsiteY19" fmla="*/ 1338 h 11571"/>
                    <a:gd name="connsiteX20" fmla="*/ 17232 w 17232"/>
                    <a:gd name="connsiteY20" fmla="*/ 417 h 11571"/>
                    <a:gd name="connsiteX21" fmla="*/ 15297 w 17232"/>
                    <a:gd name="connsiteY21" fmla="*/ 446 h 11571"/>
                    <a:gd name="connsiteX22" fmla="*/ 11963 w 17232"/>
                    <a:gd name="connsiteY22" fmla="*/ 1571 h 11571"/>
                    <a:gd name="connsiteX0" fmla="*/ 11963 w 17232"/>
                    <a:gd name="connsiteY0" fmla="*/ 1571 h 11571"/>
                    <a:gd name="connsiteX1" fmla="*/ 6597 w 17232"/>
                    <a:gd name="connsiteY1" fmla="*/ 1634 h 11571"/>
                    <a:gd name="connsiteX2" fmla="*/ 3267 w 17232"/>
                    <a:gd name="connsiteY2" fmla="*/ 932 h 11571"/>
                    <a:gd name="connsiteX3" fmla="*/ 1133 w 17232"/>
                    <a:gd name="connsiteY3" fmla="*/ 332 h 11571"/>
                    <a:gd name="connsiteX4" fmla="*/ 9 w 17232"/>
                    <a:gd name="connsiteY4" fmla="*/ 903 h 11571"/>
                    <a:gd name="connsiteX5" fmla="*/ 1715 w 17232"/>
                    <a:gd name="connsiteY5" fmla="*/ 1683 h 11571"/>
                    <a:gd name="connsiteX6" fmla="*/ 6114 w 17232"/>
                    <a:gd name="connsiteY6" fmla="*/ 3134 h 11571"/>
                    <a:gd name="connsiteX7" fmla="*/ 6397 w 17232"/>
                    <a:gd name="connsiteY7" fmla="*/ 3134 h 11571"/>
                    <a:gd name="connsiteX8" fmla="*/ 6397 w 17232"/>
                    <a:gd name="connsiteY8" fmla="*/ 10991 h 11571"/>
                    <a:gd name="connsiteX9" fmla="*/ 7718 w 17232"/>
                    <a:gd name="connsiteY9" fmla="*/ 11571 h 11571"/>
                    <a:gd name="connsiteX10" fmla="*/ 8944 w 17232"/>
                    <a:gd name="connsiteY10" fmla="*/ 10991 h 11571"/>
                    <a:gd name="connsiteX11" fmla="*/ 8944 w 17232"/>
                    <a:gd name="connsiteY11" fmla="*/ 6392 h 11571"/>
                    <a:gd name="connsiteX12" fmla="*/ 9322 w 17232"/>
                    <a:gd name="connsiteY12" fmla="*/ 6392 h 11571"/>
                    <a:gd name="connsiteX13" fmla="*/ 9322 w 17232"/>
                    <a:gd name="connsiteY13" fmla="*/ 10991 h 11571"/>
                    <a:gd name="connsiteX14" fmla="*/ 10642 w 17232"/>
                    <a:gd name="connsiteY14" fmla="*/ 11571 h 11571"/>
                    <a:gd name="connsiteX15" fmla="*/ 11869 w 17232"/>
                    <a:gd name="connsiteY15" fmla="*/ 10991 h 11571"/>
                    <a:gd name="connsiteX16" fmla="*/ 11869 w 17232"/>
                    <a:gd name="connsiteY16" fmla="*/ 3134 h 11571"/>
                    <a:gd name="connsiteX17" fmla="*/ 12480 w 17232"/>
                    <a:gd name="connsiteY17" fmla="*/ 2891 h 11571"/>
                    <a:gd name="connsiteX18" fmla="*/ 14633 w 17232"/>
                    <a:gd name="connsiteY18" fmla="*/ 2194 h 11571"/>
                    <a:gd name="connsiteX19" fmla="*/ 16291 w 17232"/>
                    <a:gd name="connsiteY19" fmla="*/ 1338 h 11571"/>
                    <a:gd name="connsiteX20" fmla="*/ 17232 w 17232"/>
                    <a:gd name="connsiteY20" fmla="*/ 417 h 11571"/>
                    <a:gd name="connsiteX21" fmla="*/ 15297 w 17232"/>
                    <a:gd name="connsiteY21" fmla="*/ 446 h 11571"/>
                    <a:gd name="connsiteX22" fmla="*/ 11963 w 17232"/>
                    <a:gd name="connsiteY22" fmla="*/ 1571 h 11571"/>
                    <a:gd name="connsiteX0" fmla="*/ 11963 w 17232"/>
                    <a:gd name="connsiteY0" fmla="*/ 1626 h 11626"/>
                    <a:gd name="connsiteX1" fmla="*/ 6597 w 17232"/>
                    <a:gd name="connsiteY1" fmla="*/ 1689 h 11626"/>
                    <a:gd name="connsiteX2" fmla="*/ 3267 w 17232"/>
                    <a:gd name="connsiteY2" fmla="*/ 987 h 11626"/>
                    <a:gd name="connsiteX3" fmla="*/ 1133 w 17232"/>
                    <a:gd name="connsiteY3" fmla="*/ 387 h 11626"/>
                    <a:gd name="connsiteX4" fmla="*/ 9 w 17232"/>
                    <a:gd name="connsiteY4" fmla="*/ 958 h 11626"/>
                    <a:gd name="connsiteX5" fmla="*/ 1715 w 17232"/>
                    <a:gd name="connsiteY5" fmla="*/ 1738 h 11626"/>
                    <a:gd name="connsiteX6" fmla="*/ 6114 w 17232"/>
                    <a:gd name="connsiteY6" fmla="*/ 3189 h 11626"/>
                    <a:gd name="connsiteX7" fmla="*/ 6397 w 17232"/>
                    <a:gd name="connsiteY7" fmla="*/ 3189 h 11626"/>
                    <a:gd name="connsiteX8" fmla="*/ 6397 w 17232"/>
                    <a:gd name="connsiteY8" fmla="*/ 11046 h 11626"/>
                    <a:gd name="connsiteX9" fmla="*/ 7718 w 17232"/>
                    <a:gd name="connsiteY9" fmla="*/ 11626 h 11626"/>
                    <a:gd name="connsiteX10" fmla="*/ 8944 w 17232"/>
                    <a:gd name="connsiteY10" fmla="*/ 11046 h 11626"/>
                    <a:gd name="connsiteX11" fmla="*/ 8944 w 17232"/>
                    <a:gd name="connsiteY11" fmla="*/ 6447 h 11626"/>
                    <a:gd name="connsiteX12" fmla="*/ 9322 w 17232"/>
                    <a:gd name="connsiteY12" fmla="*/ 6447 h 11626"/>
                    <a:gd name="connsiteX13" fmla="*/ 9322 w 17232"/>
                    <a:gd name="connsiteY13" fmla="*/ 11046 h 11626"/>
                    <a:gd name="connsiteX14" fmla="*/ 10642 w 17232"/>
                    <a:gd name="connsiteY14" fmla="*/ 11626 h 11626"/>
                    <a:gd name="connsiteX15" fmla="*/ 11869 w 17232"/>
                    <a:gd name="connsiteY15" fmla="*/ 11046 h 11626"/>
                    <a:gd name="connsiteX16" fmla="*/ 11869 w 17232"/>
                    <a:gd name="connsiteY16" fmla="*/ 3189 h 11626"/>
                    <a:gd name="connsiteX17" fmla="*/ 12480 w 17232"/>
                    <a:gd name="connsiteY17" fmla="*/ 2946 h 11626"/>
                    <a:gd name="connsiteX18" fmla="*/ 14633 w 17232"/>
                    <a:gd name="connsiteY18" fmla="*/ 2249 h 11626"/>
                    <a:gd name="connsiteX19" fmla="*/ 16291 w 17232"/>
                    <a:gd name="connsiteY19" fmla="*/ 1393 h 11626"/>
                    <a:gd name="connsiteX20" fmla="*/ 17232 w 17232"/>
                    <a:gd name="connsiteY20" fmla="*/ 472 h 11626"/>
                    <a:gd name="connsiteX21" fmla="*/ 15063 w 17232"/>
                    <a:gd name="connsiteY21" fmla="*/ 280 h 11626"/>
                    <a:gd name="connsiteX22" fmla="*/ 11963 w 17232"/>
                    <a:gd name="connsiteY22" fmla="*/ 1626 h 11626"/>
                    <a:gd name="connsiteX0" fmla="*/ 11963 w 16951"/>
                    <a:gd name="connsiteY0" fmla="*/ 1707 h 11707"/>
                    <a:gd name="connsiteX1" fmla="*/ 6597 w 16951"/>
                    <a:gd name="connsiteY1" fmla="*/ 1770 h 11707"/>
                    <a:gd name="connsiteX2" fmla="*/ 3267 w 16951"/>
                    <a:gd name="connsiteY2" fmla="*/ 1068 h 11707"/>
                    <a:gd name="connsiteX3" fmla="*/ 1133 w 16951"/>
                    <a:gd name="connsiteY3" fmla="*/ 468 h 11707"/>
                    <a:gd name="connsiteX4" fmla="*/ 9 w 16951"/>
                    <a:gd name="connsiteY4" fmla="*/ 1039 h 11707"/>
                    <a:gd name="connsiteX5" fmla="*/ 1715 w 16951"/>
                    <a:gd name="connsiteY5" fmla="*/ 1819 h 11707"/>
                    <a:gd name="connsiteX6" fmla="*/ 6114 w 16951"/>
                    <a:gd name="connsiteY6" fmla="*/ 3270 h 11707"/>
                    <a:gd name="connsiteX7" fmla="*/ 6397 w 16951"/>
                    <a:gd name="connsiteY7" fmla="*/ 3270 h 11707"/>
                    <a:gd name="connsiteX8" fmla="*/ 6397 w 16951"/>
                    <a:gd name="connsiteY8" fmla="*/ 11127 h 11707"/>
                    <a:gd name="connsiteX9" fmla="*/ 7718 w 16951"/>
                    <a:gd name="connsiteY9" fmla="*/ 11707 h 11707"/>
                    <a:gd name="connsiteX10" fmla="*/ 8944 w 16951"/>
                    <a:gd name="connsiteY10" fmla="*/ 11127 h 11707"/>
                    <a:gd name="connsiteX11" fmla="*/ 8944 w 16951"/>
                    <a:gd name="connsiteY11" fmla="*/ 6528 h 11707"/>
                    <a:gd name="connsiteX12" fmla="*/ 9322 w 16951"/>
                    <a:gd name="connsiteY12" fmla="*/ 6528 h 11707"/>
                    <a:gd name="connsiteX13" fmla="*/ 9322 w 16951"/>
                    <a:gd name="connsiteY13" fmla="*/ 11127 h 11707"/>
                    <a:gd name="connsiteX14" fmla="*/ 10642 w 16951"/>
                    <a:gd name="connsiteY14" fmla="*/ 11707 h 11707"/>
                    <a:gd name="connsiteX15" fmla="*/ 11869 w 16951"/>
                    <a:gd name="connsiteY15" fmla="*/ 11127 h 11707"/>
                    <a:gd name="connsiteX16" fmla="*/ 11869 w 16951"/>
                    <a:gd name="connsiteY16" fmla="*/ 3270 h 11707"/>
                    <a:gd name="connsiteX17" fmla="*/ 12480 w 16951"/>
                    <a:gd name="connsiteY17" fmla="*/ 3027 h 11707"/>
                    <a:gd name="connsiteX18" fmla="*/ 14633 w 16951"/>
                    <a:gd name="connsiteY18" fmla="*/ 2330 h 11707"/>
                    <a:gd name="connsiteX19" fmla="*/ 16291 w 16951"/>
                    <a:gd name="connsiteY19" fmla="*/ 1474 h 11707"/>
                    <a:gd name="connsiteX20" fmla="*/ 16951 w 16951"/>
                    <a:gd name="connsiteY20" fmla="*/ 443 h 11707"/>
                    <a:gd name="connsiteX21" fmla="*/ 15063 w 16951"/>
                    <a:gd name="connsiteY21" fmla="*/ 361 h 11707"/>
                    <a:gd name="connsiteX22" fmla="*/ 11963 w 16951"/>
                    <a:gd name="connsiteY22" fmla="*/ 1707 h 11707"/>
                    <a:gd name="connsiteX0" fmla="*/ 11963 w 16951"/>
                    <a:gd name="connsiteY0" fmla="*/ 1645 h 11645"/>
                    <a:gd name="connsiteX1" fmla="*/ 6597 w 16951"/>
                    <a:gd name="connsiteY1" fmla="*/ 1708 h 11645"/>
                    <a:gd name="connsiteX2" fmla="*/ 3267 w 16951"/>
                    <a:gd name="connsiteY2" fmla="*/ 1006 h 11645"/>
                    <a:gd name="connsiteX3" fmla="*/ 1133 w 16951"/>
                    <a:gd name="connsiteY3" fmla="*/ 406 h 11645"/>
                    <a:gd name="connsiteX4" fmla="*/ 9 w 16951"/>
                    <a:gd name="connsiteY4" fmla="*/ 977 h 11645"/>
                    <a:gd name="connsiteX5" fmla="*/ 1715 w 16951"/>
                    <a:gd name="connsiteY5" fmla="*/ 1757 h 11645"/>
                    <a:gd name="connsiteX6" fmla="*/ 6114 w 16951"/>
                    <a:gd name="connsiteY6" fmla="*/ 3208 h 11645"/>
                    <a:gd name="connsiteX7" fmla="*/ 6397 w 16951"/>
                    <a:gd name="connsiteY7" fmla="*/ 3208 h 11645"/>
                    <a:gd name="connsiteX8" fmla="*/ 6397 w 16951"/>
                    <a:gd name="connsiteY8" fmla="*/ 11065 h 11645"/>
                    <a:gd name="connsiteX9" fmla="*/ 7718 w 16951"/>
                    <a:gd name="connsiteY9" fmla="*/ 11645 h 11645"/>
                    <a:gd name="connsiteX10" fmla="*/ 8944 w 16951"/>
                    <a:gd name="connsiteY10" fmla="*/ 11065 h 11645"/>
                    <a:gd name="connsiteX11" fmla="*/ 8944 w 16951"/>
                    <a:gd name="connsiteY11" fmla="*/ 6466 h 11645"/>
                    <a:gd name="connsiteX12" fmla="*/ 9322 w 16951"/>
                    <a:gd name="connsiteY12" fmla="*/ 6466 h 11645"/>
                    <a:gd name="connsiteX13" fmla="*/ 9322 w 16951"/>
                    <a:gd name="connsiteY13" fmla="*/ 11065 h 11645"/>
                    <a:gd name="connsiteX14" fmla="*/ 10642 w 16951"/>
                    <a:gd name="connsiteY14" fmla="*/ 11645 h 11645"/>
                    <a:gd name="connsiteX15" fmla="*/ 11869 w 16951"/>
                    <a:gd name="connsiteY15" fmla="*/ 11065 h 11645"/>
                    <a:gd name="connsiteX16" fmla="*/ 11869 w 16951"/>
                    <a:gd name="connsiteY16" fmla="*/ 3208 h 11645"/>
                    <a:gd name="connsiteX17" fmla="*/ 12480 w 16951"/>
                    <a:gd name="connsiteY17" fmla="*/ 2965 h 11645"/>
                    <a:gd name="connsiteX18" fmla="*/ 14633 w 16951"/>
                    <a:gd name="connsiteY18" fmla="*/ 2268 h 11645"/>
                    <a:gd name="connsiteX19" fmla="*/ 16291 w 16951"/>
                    <a:gd name="connsiteY19" fmla="*/ 1412 h 11645"/>
                    <a:gd name="connsiteX20" fmla="*/ 16951 w 16951"/>
                    <a:gd name="connsiteY20" fmla="*/ 381 h 11645"/>
                    <a:gd name="connsiteX21" fmla="*/ 15063 w 16951"/>
                    <a:gd name="connsiteY21" fmla="*/ 299 h 11645"/>
                    <a:gd name="connsiteX22" fmla="*/ 11963 w 16951"/>
                    <a:gd name="connsiteY22" fmla="*/ 1645 h 11645"/>
                    <a:gd name="connsiteX0" fmla="*/ 11963 w 16951"/>
                    <a:gd name="connsiteY0" fmla="*/ 1648 h 11648"/>
                    <a:gd name="connsiteX1" fmla="*/ 6597 w 16951"/>
                    <a:gd name="connsiteY1" fmla="*/ 1711 h 11648"/>
                    <a:gd name="connsiteX2" fmla="*/ 3267 w 16951"/>
                    <a:gd name="connsiteY2" fmla="*/ 1009 h 11648"/>
                    <a:gd name="connsiteX3" fmla="*/ 1133 w 16951"/>
                    <a:gd name="connsiteY3" fmla="*/ 409 h 11648"/>
                    <a:gd name="connsiteX4" fmla="*/ 9 w 16951"/>
                    <a:gd name="connsiteY4" fmla="*/ 980 h 11648"/>
                    <a:gd name="connsiteX5" fmla="*/ 1715 w 16951"/>
                    <a:gd name="connsiteY5" fmla="*/ 1760 h 11648"/>
                    <a:gd name="connsiteX6" fmla="*/ 6114 w 16951"/>
                    <a:gd name="connsiteY6" fmla="*/ 3211 h 11648"/>
                    <a:gd name="connsiteX7" fmla="*/ 6397 w 16951"/>
                    <a:gd name="connsiteY7" fmla="*/ 3211 h 11648"/>
                    <a:gd name="connsiteX8" fmla="*/ 6397 w 16951"/>
                    <a:gd name="connsiteY8" fmla="*/ 11068 h 11648"/>
                    <a:gd name="connsiteX9" fmla="*/ 7718 w 16951"/>
                    <a:gd name="connsiteY9" fmla="*/ 11648 h 11648"/>
                    <a:gd name="connsiteX10" fmla="*/ 8944 w 16951"/>
                    <a:gd name="connsiteY10" fmla="*/ 11068 h 11648"/>
                    <a:gd name="connsiteX11" fmla="*/ 8944 w 16951"/>
                    <a:gd name="connsiteY11" fmla="*/ 6469 h 11648"/>
                    <a:gd name="connsiteX12" fmla="*/ 9322 w 16951"/>
                    <a:gd name="connsiteY12" fmla="*/ 6469 h 11648"/>
                    <a:gd name="connsiteX13" fmla="*/ 9322 w 16951"/>
                    <a:gd name="connsiteY13" fmla="*/ 11068 h 11648"/>
                    <a:gd name="connsiteX14" fmla="*/ 10642 w 16951"/>
                    <a:gd name="connsiteY14" fmla="*/ 11648 h 11648"/>
                    <a:gd name="connsiteX15" fmla="*/ 11869 w 16951"/>
                    <a:gd name="connsiteY15" fmla="*/ 11068 h 11648"/>
                    <a:gd name="connsiteX16" fmla="*/ 11869 w 16951"/>
                    <a:gd name="connsiteY16" fmla="*/ 3211 h 11648"/>
                    <a:gd name="connsiteX17" fmla="*/ 12480 w 16951"/>
                    <a:gd name="connsiteY17" fmla="*/ 2968 h 11648"/>
                    <a:gd name="connsiteX18" fmla="*/ 14633 w 16951"/>
                    <a:gd name="connsiteY18" fmla="*/ 2271 h 11648"/>
                    <a:gd name="connsiteX19" fmla="*/ 16291 w 16951"/>
                    <a:gd name="connsiteY19" fmla="*/ 1415 h 11648"/>
                    <a:gd name="connsiteX20" fmla="*/ 16951 w 16951"/>
                    <a:gd name="connsiteY20" fmla="*/ 384 h 11648"/>
                    <a:gd name="connsiteX21" fmla="*/ 15250 w 16951"/>
                    <a:gd name="connsiteY21" fmla="*/ 280 h 11648"/>
                    <a:gd name="connsiteX22" fmla="*/ 11963 w 16951"/>
                    <a:gd name="connsiteY22" fmla="*/ 1648 h 11648"/>
                    <a:gd name="connsiteX0" fmla="*/ 11963 w 16951"/>
                    <a:gd name="connsiteY0" fmla="*/ 2189 h 12189"/>
                    <a:gd name="connsiteX1" fmla="*/ 6597 w 16951"/>
                    <a:gd name="connsiteY1" fmla="*/ 2252 h 12189"/>
                    <a:gd name="connsiteX2" fmla="*/ 3267 w 16951"/>
                    <a:gd name="connsiteY2" fmla="*/ 1550 h 12189"/>
                    <a:gd name="connsiteX3" fmla="*/ 1133 w 16951"/>
                    <a:gd name="connsiteY3" fmla="*/ 950 h 12189"/>
                    <a:gd name="connsiteX4" fmla="*/ 9 w 16951"/>
                    <a:gd name="connsiteY4" fmla="*/ 1521 h 12189"/>
                    <a:gd name="connsiteX5" fmla="*/ 1715 w 16951"/>
                    <a:gd name="connsiteY5" fmla="*/ 2301 h 12189"/>
                    <a:gd name="connsiteX6" fmla="*/ 6114 w 16951"/>
                    <a:gd name="connsiteY6" fmla="*/ 3752 h 12189"/>
                    <a:gd name="connsiteX7" fmla="*/ 6397 w 16951"/>
                    <a:gd name="connsiteY7" fmla="*/ 3752 h 12189"/>
                    <a:gd name="connsiteX8" fmla="*/ 6397 w 16951"/>
                    <a:gd name="connsiteY8" fmla="*/ 11609 h 12189"/>
                    <a:gd name="connsiteX9" fmla="*/ 7718 w 16951"/>
                    <a:gd name="connsiteY9" fmla="*/ 12189 h 12189"/>
                    <a:gd name="connsiteX10" fmla="*/ 8944 w 16951"/>
                    <a:gd name="connsiteY10" fmla="*/ 11609 h 12189"/>
                    <a:gd name="connsiteX11" fmla="*/ 8944 w 16951"/>
                    <a:gd name="connsiteY11" fmla="*/ 7010 h 12189"/>
                    <a:gd name="connsiteX12" fmla="*/ 9322 w 16951"/>
                    <a:gd name="connsiteY12" fmla="*/ 7010 h 12189"/>
                    <a:gd name="connsiteX13" fmla="*/ 9322 w 16951"/>
                    <a:gd name="connsiteY13" fmla="*/ 11609 h 12189"/>
                    <a:gd name="connsiteX14" fmla="*/ 10642 w 16951"/>
                    <a:gd name="connsiteY14" fmla="*/ 12189 h 12189"/>
                    <a:gd name="connsiteX15" fmla="*/ 11869 w 16951"/>
                    <a:gd name="connsiteY15" fmla="*/ 11609 h 12189"/>
                    <a:gd name="connsiteX16" fmla="*/ 11869 w 16951"/>
                    <a:gd name="connsiteY16" fmla="*/ 3752 h 12189"/>
                    <a:gd name="connsiteX17" fmla="*/ 12480 w 16951"/>
                    <a:gd name="connsiteY17" fmla="*/ 3509 h 12189"/>
                    <a:gd name="connsiteX18" fmla="*/ 14633 w 16951"/>
                    <a:gd name="connsiteY18" fmla="*/ 2812 h 12189"/>
                    <a:gd name="connsiteX19" fmla="*/ 16291 w 16951"/>
                    <a:gd name="connsiteY19" fmla="*/ 1956 h 12189"/>
                    <a:gd name="connsiteX20" fmla="*/ 16951 w 16951"/>
                    <a:gd name="connsiteY20" fmla="*/ 925 h 12189"/>
                    <a:gd name="connsiteX21" fmla="*/ 15250 w 16951"/>
                    <a:gd name="connsiteY21" fmla="*/ 821 h 12189"/>
                    <a:gd name="connsiteX22" fmla="*/ 11963 w 16951"/>
                    <a:gd name="connsiteY22" fmla="*/ 2189 h 12189"/>
                    <a:gd name="connsiteX0" fmla="*/ 11963 w 17250"/>
                    <a:gd name="connsiteY0" fmla="*/ 2086 h 12086"/>
                    <a:gd name="connsiteX1" fmla="*/ 6597 w 17250"/>
                    <a:gd name="connsiteY1" fmla="*/ 2149 h 12086"/>
                    <a:gd name="connsiteX2" fmla="*/ 3267 w 17250"/>
                    <a:gd name="connsiteY2" fmla="*/ 1447 h 12086"/>
                    <a:gd name="connsiteX3" fmla="*/ 1133 w 17250"/>
                    <a:gd name="connsiteY3" fmla="*/ 847 h 12086"/>
                    <a:gd name="connsiteX4" fmla="*/ 9 w 17250"/>
                    <a:gd name="connsiteY4" fmla="*/ 1418 h 12086"/>
                    <a:gd name="connsiteX5" fmla="*/ 1715 w 17250"/>
                    <a:gd name="connsiteY5" fmla="*/ 2198 h 12086"/>
                    <a:gd name="connsiteX6" fmla="*/ 6114 w 17250"/>
                    <a:gd name="connsiteY6" fmla="*/ 3649 h 12086"/>
                    <a:gd name="connsiteX7" fmla="*/ 6397 w 17250"/>
                    <a:gd name="connsiteY7" fmla="*/ 3649 h 12086"/>
                    <a:gd name="connsiteX8" fmla="*/ 6397 w 17250"/>
                    <a:gd name="connsiteY8" fmla="*/ 11506 h 12086"/>
                    <a:gd name="connsiteX9" fmla="*/ 7718 w 17250"/>
                    <a:gd name="connsiteY9" fmla="*/ 12086 h 12086"/>
                    <a:gd name="connsiteX10" fmla="*/ 8944 w 17250"/>
                    <a:gd name="connsiteY10" fmla="*/ 11506 h 12086"/>
                    <a:gd name="connsiteX11" fmla="*/ 8944 w 17250"/>
                    <a:gd name="connsiteY11" fmla="*/ 6907 h 12086"/>
                    <a:gd name="connsiteX12" fmla="*/ 9322 w 17250"/>
                    <a:gd name="connsiteY12" fmla="*/ 6907 h 12086"/>
                    <a:gd name="connsiteX13" fmla="*/ 9322 w 17250"/>
                    <a:gd name="connsiteY13" fmla="*/ 11506 h 12086"/>
                    <a:gd name="connsiteX14" fmla="*/ 10642 w 17250"/>
                    <a:gd name="connsiteY14" fmla="*/ 12086 h 12086"/>
                    <a:gd name="connsiteX15" fmla="*/ 11869 w 17250"/>
                    <a:gd name="connsiteY15" fmla="*/ 11506 h 12086"/>
                    <a:gd name="connsiteX16" fmla="*/ 11869 w 17250"/>
                    <a:gd name="connsiteY16" fmla="*/ 3649 h 12086"/>
                    <a:gd name="connsiteX17" fmla="*/ 12480 w 17250"/>
                    <a:gd name="connsiteY17" fmla="*/ 3406 h 12086"/>
                    <a:gd name="connsiteX18" fmla="*/ 14633 w 17250"/>
                    <a:gd name="connsiteY18" fmla="*/ 2709 h 12086"/>
                    <a:gd name="connsiteX19" fmla="*/ 16291 w 17250"/>
                    <a:gd name="connsiteY19" fmla="*/ 1853 h 12086"/>
                    <a:gd name="connsiteX20" fmla="*/ 16951 w 17250"/>
                    <a:gd name="connsiteY20" fmla="*/ 822 h 12086"/>
                    <a:gd name="connsiteX21" fmla="*/ 15250 w 17250"/>
                    <a:gd name="connsiteY21" fmla="*/ 718 h 12086"/>
                    <a:gd name="connsiteX22" fmla="*/ 11963 w 17250"/>
                    <a:gd name="connsiteY22" fmla="*/ 2086 h 12086"/>
                    <a:gd name="connsiteX0" fmla="*/ 11963 w 17250"/>
                    <a:gd name="connsiteY0" fmla="*/ 2086 h 12086"/>
                    <a:gd name="connsiteX1" fmla="*/ 6597 w 17250"/>
                    <a:gd name="connsiteY1" fmla="*/ 2149 h 12086"/>
                    <a:gd name="connsiteX2" fmla="*/ 3267 w 17250"/>
                    <a:gd name="connsiteY2" fmla="*/ 1447 h 12086"/>
                    <a:gd name="connsiteX3" fmla="*/ 1133 w 17250"/>
                    <a:gd name="connsiteY3" fmla="*/ 847 h 12086"/>
                    <a:gd name="connsiteX4" fmla="*/ 9 w 17250"/>
                    <a:gd name="connsiteY4" fmla="*/ 1418 h 12086"/>
                    <a:gd name="connsiteX5" fmla="*/ 1715 w 17250"/>
                    <a:gd name="connsiteY5" fmla="*/ 2198 h 12086"/>
                    <a:gd name="connsiteX6" fmla="*/ 6114 w 17250"/>
                    <a:gd name="connsiteY6" fmla="*/ 3649 h 12086"/>
                    <a:gd name="connsiteX7" fmla="*/ 6397 w 17250"/>
                    <a:gd name="connsiteY7" fmla="*/ 3649 h 12086"/>
                    <a:gd name="connsiteX8" fmla="*/ 6397 w 17250"/>
                    <a:gd name="connsiteY8" fmla="*/ 11506 h 12086"/>
                    <a:gd name="connsiteX9" fmla="*/ 7718 w 17250"/>
                    <a:gd name="connsiteY9" fmla="*/ 12086 h 12086"/>
                    <a:gd name="connsiteX10" fmla="*/ 8944 w 17250"/>
                    <a:gd name="connsiteY10" fmla="*/ 11506 h 12086"/>
                    <a:gd name="connsiteX11" fmla="*/ 8944 w 17250"/>
                    <a:gd name="connsiteY11" fmla="*/ 6907 h 12086"/>
                    <a:gd name="connsiteX12" fmla="*/ 9322 w 17250"/>
                    <a:gd name="connsiteY12" fmla="*/ 6907 h 12086"/>
                    <a:gd name="connsiteX13" fmla="*/ 9322 w 17250"/>
                    <a:gd name="connsiteY13" fmla="*/ 11506 h 12086"/>
                    <a:gd name="connsiteX14" fmla="*/ 10642 w 17250"/>
                    <a:gd name="connsiteY14" fmla="*/ 12086 h 12086"/>
                    <a:gd name="connsiteX15" fmla="*/ 11869 w 17250"/>
                    <a:gd name="connsiteY15" fmla="*/ 11506 h 12086"/>
                    <a:gd name="connsiteX16" fmla="*/ 11869 w 17250"/>
                    <a:gd name="connsiteY16" fmla="*/ 3649 h 12086"/>
                    <a:gd name="connsiteX17" fmla="*/ 12480 w 17250"/>
                    <a:gd name="connsiteY17" fmla="*/ 3406 h 12086"/>
                    <a:gd name="connsiteX18" fmla="*/ 14633 w 17250"/>
                    <a:gd name="connsiteY18" fmla="*/ 2709 h 12086"/>
                    <a:gd name="connsiteX19" fmla="*/ 16291 w 17250"/>
                    <a:gd name="connsiteY19" fmla="*/ 1853 h 12086"/>
                    <a:gd name="connsiteX20" fmla="*/ 16951 w 17250"/>
                    <a:gd name="connsiteY20" fmla="*/ 822 h 12086"/>
                    <a:gd name="connsiteX21" fmla="*/ 15250 w 17250"/>
                    <a:gd name="connsiteY21" fmla="*/ 718 h 12086"/>
                    <a:gd name="connsiteX22" fmla="*/ 11963 w 17250"/>
                    <a:gd name="connsiteY22" fmla="*/ 2086 h 12086"/>
                    <a:gd name="connsiteX0" fmla="*/ 11963 w 16952"/>
                    <a:gd name="connsiteY0" fmla="*/ 1910 h 11910"/>
                    <a:gd name="connsiteX1" fmla="*/ 6597 w 16952"/>
                    <a:gd name="connsiteY1" fmla="*/ 1973 h 11910"/>
                    <a:gd name="connsiteX2" fmla="*/ 3267 w 16952"/>
                    <a:gd name="connsiteY2" fmla="*/ 1271 h 11910"/>
                    <a:gd name="connsiteX3" fmla="*/ 1133 w 16952"/>
                    <a:gd name="connsiteY3" fmla="*/ 671 h 11910"/>
                    <a:gd name="connsiteX4" fmla="*/ 9 w 16952"/>
                    <a:gd name="connsiteY4" fmla="*/ 1242 h 11910"/>
                    <a:gd name="connsiteX5" fmla="*/ 1715 w 16952"/>
                    <a:gd name="connsiteY5" fmla="*/ 2022 h 11910"/>
                    <a:gd name="connsiteX6" fmla="*/ 6114 w 16952"/>
                    <a:gd name="connsiteY6" fmla="*/ 3473 h 11910"/>
                    <a:gd name="connsiteX7" fmla="*/ 6397 w 16952"/>
                    <a:gd name="connsiteY7" fmla="*/ 3473 h 11910"/>
                    <a:gd name="connsiteX8" fmla="*/ 6397 w 16952"/>
                    <a:gd name="connsiteY8" fmla="*/ 11330 h 11910"/>
                    <a:gd name="connsiteX9" fmla="*/ 7718 w 16952"/>
                    <a:gd name="connsiteY9" fmla="*/ 11910 h 11910"/>
                    <a:gd name="connsiteX10" fmla="*/ 8944 w 16952"/>
                    <a:gd name="connsiteY10" fmla="*/ 11330 h 11910"/>
                    <a:gd name="connsiteX11" fmla="*/ 8944 w 16952"/>
                    <a:gd name="connsiteY11" fmla="*/ 6731 h 11910"/>
                    <a:gd name="connsiteX12" fmla="*/ 9322 w 16952"/>
                    <a:gd name="connsiteY12" fmla="*/ 6731 h 11910"/>
                    <a:gd name="connsiteX13" fmla="*/ 9322 w 16952"/>
                    <a:gd name="connsiteY13" fmla="*/ 11330 h 11910"/>
                    <a:gd name="connsiteX14" fmla="*/ 10642 w 16952"/>
                    <a:gd name="connsiteY14" fmla="*/ 11910 h 11910"/>
                    <a:gd name="connsiteX15" fmla="*/ 11869 w 16952"/>
                    <a:gd name="connsiteY15" fmla="*/ 11330 h 11910"/>
                    <a:gd name="connsiteX16" fmla="*/ 11869 w 16952"/>
                    <a:gd name="connsiteY16" fmla="*/ 3473 h 11910"/>
                    <a:gd name="connsiteX17" fmla="*/ 12480 w 16952"/>
                    <a:gd name="connsiteY17" fmla="*/ 3230 h 11910"/>
                    <a:gd name="connsiteX18" fmla="*/ 14633 w 16952"/>
                    <a:gd name="connsiteY18" fmla="*/ 2533 h 11910"/>
                    <a:gd name="connsiteX19" fmla="*/ 16291 w 16952"/>
                    <a:gd name="connsiteY19" fmla="*/ 1677 h 11910"/>
                    <a:gd name="connsiteX20" fmla="*/ 16951 w 16952"/>
                    <a:gd name="connsiteY20" fmla="*/ 646 h 11910"/>
                    <a:gd name="connsiteX21" fmla="*/ 15250 w 16952"/>
                    <a:gd name="connsiteY21" fmla="*/ 542 h 11910"/>
                    <a:gd name="connsiteX22" fmla="*/ 11963 w 16952"/>
                    <a:gd name="connsiteY22" fmla="*/ 1910 h 11910"/>
                    <a:gd name="connsiteX0" fmla="*/ 11963 w 16952"/>
                    <a:gd name="connsiteY0" fmla="*/ 1454 h 11454"/>
                    <a:gd name="connsiteX1" fmla="*/ 6597 w 16952"/>
                    <a:gd name="connsiteY1" fmla="*/ 1517 h 11454"/>
                    <a:gd name="connsiteX2" fmla="*/ 3267 w 16952"/>
                    <a:gd name="connsiteY2" fmla="*/ 815 h 11454"/>
                    <a:gd name="connsiteX3" fmla="*/ 1133 w 16952"/>
                    <a:gd name="connsiteY3" fmla="*/ 215 h 11454"/>
                    <a:gd name="connsiteX4" fmla="*/ 9 w 16952"/>
                    <a:gd name="connsiteY4" fmla="*/ 786 h 11454"/>
                    <a:gd name="connsiteX5" fmla="*/ 1715 w 16952"/>
                    <a:gd name="connsiteY5" fmla="*/ 1566 h 11454"/>
                    <a:gd name="connsiteX6" fmla="*/ 6114 w 16952"/>
                    <a:gd name="connsiteY6" fmla="*/ 3017 h 11454"/>
                    <a:gd name="connsiteX7" fmla="*/ 6397 w 16952"/>
                    <a:gd name="connsiteY7" fmla="*/ 3017 h 11454"/>
                    <a:gd name="connsiteX8" fmla="*/ 6397 w 16952"/>
                    <a:gd name="connsiteY8" fmla="*/ 10874 h 11454"/>
                    <a:gd name="connsiteX9" fmla="*/ 7718 w 16952"/>
                    <a:gd name="connsiteY9" fmla="*/ 11454 h 11454"/>
                    <a:gd name="connsiteX10" fmla="*/ 8944 w 16952"/>
                    <a:gd name="connsiteY10" fmla="*/ 10874 h 11454"/>
                    <a:gd name="connsiteX11" fmla="*/ 8944 w 16952"/>
                    <a:gd name="connsiteY11" fmla="*/ 6275 h 11454"/>
                    <a:gd name="connsiteX12" fmla="*/ 9322 w 16952"/>
                    <a:gd name="connsiteY12" fmla="*/ 6275 h 11454"/>
                    <a:gd name="connsiteX13" fmla="*/ 9322 w 16952"/>
                    <a:gd name="connsiteY13" fmla="*/ 10874 h 11454"/>
                    <a:gd name="connsiteX14" fmla="*/ 10642 w 16952"/>
                    <a:gd name="connsiteY14" fmla="*/ 11454 h 11454"/>
                    <a:gd name="connsiteX15" fmla="*/ 11869 w 16952"/>
                    <a:gd name="connsiteY15" fmla="*/ 10874 h 11454"/>
                    <a:gd name="connsiteX16" fmla="*/ 11869 w 16952"/>
                    <a:gd name="connsiteY16" fmla="*/ 3017 h 11454"/>
                    <a:gd name="connsiteX17" fmla="*/ 12480 w 16952"/>
                    <a:gd name="connsiteY17" fmla="*/ 2774 h 11454"/>
                    <a:gd name="connsiteX18" fmla="*/ 14633 w 16952"/>
                    <a:gd name="connsiteY18" fmla="*/ 2077 h 11454"/>
                    <a:gd name="connsiteX19" fmla="*/ 16291 w 16952"/>
                    <a:gd name="connsiteY19" fmla="*/ 1221 h 11454"/>
                    <a:gd name="connsiteX20" fmla="*/ 16951 w 16952"/>
                    <a:gd name="connsiteY20" fmla="*/ 190 h 11454"/>
                    <a:gd name="connsiteX21" fmla="*/ 15250 w 16952"/>
                    <a:gd name="connsiteY21" fmla="*/ 86 h 11454"/>
                    <a:gd name="connsiteX22" fmla="*/ 11963 w 16952"/>
                    <a:gd name="connsiteY22" fmla="*/ 1454 h 11454"/>
                    <a:gd name="connsiteX0" fmla="*/ 11963 w 17007"/>
                    <a:gd name="connsiteY0" fmla="*/ 1397 h 11397"/>
                    <a:gd name="connsiteX1" fmla="*/ 6597 w 17007"/>
                    <a:gd name="connsiteY1" fmla="*/ 1460 h 11397"/>
                    <a:gd name="connsiteX2" fmla="*/ 3267 w 17007"/>
                    <a:gd name="connsiteY2" fmla="*/ 758 h 11397"/>
                    <a:gd name="connsiteX3" fmla="*/ 1133 w 17007"/>
                    <a:gd name="connsiteY3" fmla="*/ 158 h 11397"/>
                    <a:gd name="connsiteX4" fmla="*/ 9 w 17007"/>
                    <a:gd name="connsiteY4" fmla="*/ 729 h 11397"/>
                    <a:gd name="connsiteX5" fmla="*/ 1715 w 17007"/>
                    <a:gd name="connsiteY5" fmla="*/ 1509 h 11397"/>
                    <a:gd name="connsiteX6" fmla="*/ 6114 w 17007"/>
                    <a:gd name="connsiteY6" fmla="*/ 2960 h 11397"/>
                    <a:gd name="connsiteX7" fmla="*/ 6397 w 17007"/>
                    <a:gd name="connsiteY7" fmla="*/ 2960 h 11397"/>
                    <a:gd name="connsiteX8" fmla="*/ 6397 w 17007"/>
                    <a:gd name="connsiteY8" fmla="*/ 10817 h 11397"/>
                    <a:gd name="connsiteX9" fmla="*/ 7718 w 17007"/>
                    <a:gd name="connsiteY9" fmla="*/ 11397 h 11397"/>
                    <a:gd name="connsiteX10" fmla="*/ 8944 w 17007"/>
                    <a:gd name="connsiteY10" fmla="*/ 10817 h 11397"/>
                    <a:gd name="connsiteX11" fmla="*/ 8944 w 17007"/>
                    <a:gd name="connsiteY11" fmla="*/ 6218 h 11397"/>
                    <a:gd name="connsiteX12" fmla="*/ 9322 w 17007"/>
                    <a:gd name="connsiteY12" fmla="*/ 6218 h 11397"/>
                    <a:gd name="connsiteX13" fmla="*/ 9322 w 17007"/>
                    <a:gd name="connsiteY13" fmla="*/ 10817 h 11397"/>
                    <a:gd name="connsiteX14" fmla="*/ 10642 w 17007"/>
                    <a:gd name="connsiteY14" fmla="*/ 11397 h 11397"/>
                    <a:gd name="connsiteX15" fmla="*/ 11869 w 17007"/>
                    <a:gd name="connsiteY15" fmla="*/ 10817 h 11397"/>
                    <a:gd name="connsiteX16" fmla="*/ 11869 w 17007"/>
                    <a:gd name="connsiteY16" fmla="*/ 2960 h 11397"/>
                    <a:gd name="connsiteX17" fmla="*/ 12480 w 17007"/>
                    <a:gd name="connsiteY17" fmla="*/ 2717 h 11397"/>
                    <a:gd name="connsiteX18" fmla="*/ 14633 w 17007"/>
                    <a:gd name="connsiteY18" fmla="*/ 2020 h 11397"/>
                    <a:gd name="connsiteX19" fmla="*/ 16291 w 17007"/>
                    <a:gd name="connsiteY19" fmla="*/ 1164 h 11397"/>
                    <a:gd name="connsiteX20" fmla="*/ 16951 w 17007"/>
                    <a:gd name="connsiteY20" fmla="*/ 133 h 11397"/>
                    <a:gd name="connsiteX21" fmla="*/ 15928 w 17007"/>
                    <a:gd name="connsiteY21" fmla="*/ 100 h 11397"/>
                    <a:gd name="connsiteX22" fmla="*/ 11963 w 17007"/>
                    <a:gd name="connsiteY22" fmla="*/ 1397 h 11397"/>
                    <a:gd name="connsiteX0" fmla="*/ 11963 w 17406"/>
                    <a:gd name="connsiteY0" fmla="*/ 1362 h 11362"/>
                    <a:gd name="connsiteX1" fmla="*/ 6597 w 17406"/>
                    <a:gd name="connsiteY1" fmla="*/ 1425 h 11362"/>
                    <a:gd name="connsiteX2" fmla="*/ 3267 w 17406"/>
                    <a:gd name="connsiteY2" fmla="*/ 723 h 11362"/>
                    <a:gd name="connsiteX3" fmla="*/ 1133 w 17406"/>
                    <a:gd name="connsiteY3" fmla="*/ 123 h 11362"/>
                    <a:gd name="connsiteX4" fmla="*/ 9 w 17406"/>
                    <a:gd name="connsiteY4" fmla="*/ 694 h 11362"/>
                    <a:gd name="connsiteX5" fmla="*/ 1715 w 17406"/>
                    <a:gd name="connsiteY5" fmla="*/ 1474 h 11362"/>
                    <a:gd name="connsiteX6" fmla="*/ 6114 w 17406"/>
                    <a:gd name="connsiteY6" fmla="*/ 2925 h 11362"/>
                    <a:gd name="connsiteX7" fmla="*/ 6397 w 17406"/>
                    <a:gd name="connsiteY7" fmla="*/ 2925 h 11362"/>
                    <a:gd name="connsiteX8" fmla="*/ 6397 w 17406"/>
                    <a:gd name="connsiteY8" fmla="*/ 10782 h 11362"/>
                    <a:gd name="connsiteX9" fmla="*/ 7718 w 17406"/>
                    <a:gd name="connsiteY9" fmla="*/ 11362 h 11362"/>
                    <a:gd name="connsiteX10" fmla="*/ 8944 w 17406"/>
                    <a:gd name="connsiteY10" fmla="*/ 10782 h 11362"/>
                    <a:gd name="connsiteX11" fmla="*/ 8944 w 17406"/>
                    <a:gd name="connsiteY11" fmla="*/ 6183 h 11362"/>
                    <a:gd name="connsiteX12" fmla="*/ 9322 w 17406"/>
                    <a:gd name="connsiteY12" fmla="*/ 6183 h 11362"/>
                    <a:gd name="connsiteX13" fmla="*/ 9322 w 17406"/>
                    <a:gd name="connsiteY13" fmla="*/ 10782 h 11362"/>
                    <a:gd name="connsiteX14" fmla="*/ 10642 w 17406"/>
                    <a:gd name="connsiteY14" fmla="*/ 11362 h 11362"/>
                    <a:gd name="connsiteX15" fmla="*/ 11869 w 17406"/>
                    <a:gd name="connsiteY15" fmla="*/ 10782 h 11362"/>
                    <a:gd name="connsiteX16" fmla="*/ 11869 w 17406"/>
                    <a:gd name="connsiteY16" fmla="*/ 2925 h 11362"/>
                    <a:gd name="connsiteX17" fmla="*/ 12480 w 17406"/>
                    <a:gd name="connsiteY17" fmla="*/ 2682 h 11362"/>
                    <a:gd name="connsiteX18" fmla="*/ 14633 w 17406"/>
                    <a:gd name="connsiteY18" fmla="*/ 1985 h 11362"/>
                    <a:gd name="connsiteX19" fmla="*/ 16291 w 17406"/>
                    <a:gd name="connsiteY19" fmla="*/ 1129 h 11362"/>
                    <a:gd name="connsiteX20" fmla="*/ 17403 w 17406"/>
                    <a:gd name="connsiteY20" fmla="*/ 347 h 11362"/>
                    <a:gd name="connsiteX21" fmla="*/ 15928 w 17406"/>
                    <a:gd name="connsiteY21" fmla="*/ 65 h 11362"/>
                    <a:gd name="connsiteX22" fmla="*/ 11963 w 17406"/>
                    <a:gd name="connsiteY22" fmla="*/ 1362 h 11362"/>
                    <a:gd name="connsiteX0" fmla="*/ 11963 w 17406"/>
                    <a:gd name="connsiteY0" fmla="*/ 1362 h 11362"/>
                    <a:gd name="connsiteX1" fmla="*/ 6597 w 17406"/>
                    <a:gd name="connsiteY1" fmla="*/ 1425 h 11362"/>
                    <a:gd name="connsiteX2" fmla="*/ 3267 w 17406"/>
                    <a:gd name="connsiteY2" fmla="*/ 723 h 11362"/>
                    <a:gd name="connsiteX3" fmla="*/ 1133 w 17406"/>
                    <a:gd name="connsiteY3" fmla="*/ 123 h 11362"/>
                    <a:gd name="connsiteX4" fmla="*/ 9 w 17406"/>
                    <a:gd name="connsiteY4" fmla="*/ 694 h 11362"/>
                    <a:gd name="connsiteX5" fmla="*/ 1715 w 17406"/>
                    <a:gd name="connsiteY5" fmla="*/ 1474 h 11362"/>
                    <a:gd name="connsiteX6" fmla="*/ 6114 w 17406"/>
                    <a:gd name="connsiteY6" fmla="*/ 2925 h 11362"/>
                    <a:gd name="connsiteX7" fmla="*/ 6397 w 17406"/>
                    <a:gd name="connsiteY7" fmla="*/ 2925 h 11362"/>
                    <a:gd name="connsiteX8" fmla="*/ 6397 w 17406"/>
                    <a:gd name="connsiteY8" fmla="*/ 10782 h 11362"/>
                    <a:gd name="connsiteX9" fmla="*/ 7718 w 17406"/>
                    <a:gd name="connsiteY9" fmla="*/ 11362 h 11362"/>
                    <a:gd name="connsiteX10" fmla="*/ 8944 w 17406"/>
                    <a:gd name="connsiteY10" fmla="*/ 10782 h 11362"/>
                    <a:gd name="connsiteX11" fmla="*/ 8944 w 17406"/>
                    <a:gd name="connsiteY11" fmla="*/ 6183 h 11362"/>
                    <a:gd name="connsiteX12" fmla="*/ 9322 w 17406"/>
                    <a:gd name="connsiteY12" fmla="*/ 6183 h 11362"/>
                    <a:gd name="connsiteX13" fmla="*/ 9322 w 17406"/>
                    <a:gd name="connsiteY13" fmla="*/ 10782 h 11362"/>
                    <a:gd name="connsiteX14" fmla="*/ 10642 w 17406"/>
                    <a:gd name="connsiteY14" fmla="*/ 11362 h 11362"/>
                    <a:gd name="connsiteX15" fmla="*/ 11869 w 17406"/>
                    <a:gd name="connsiteY15" fmla="*/ 10782 h 11362"/>
                    <a:gd name="connsiteX16" fmla="*/ 11869 w 17406"/>
                    <a:gd name="connsiteY16" fmla="*/ 2925 h 11362"/>
                    <a:gd name="connsiteX17" fmla="*/ 12480 w 17406"/>
                    <a:gd name="connsiteY17" fmla="*/ 2682 h 11362"/>
                    <a:gd name="connsiteX18" fmla="*/ 14633 w 17406"/>
                    <a:gd name="connsiteY18" fmla="*/ 1985 h 11362"/>
                    <a:gd name="connsiteX19" fmla="*/ 16517 w 17406"/>
                    <a:gd name="connsiteY19" fmla="*/ 1236 h 11362"/>
                    <a:gd name="connsiteX20" fmla="*/ 17403 w 17406"/>
                    <a:gd name="connsiteY20" fmla="*/ 347 h 11362"/>
                    <a:gd name="connsiteX21" fmla="*/ 15928 w 17406"/>
                    <a:gd name="connsiteY21" fmla="*/ 65 h 11362"/>
                    <a:gd name="connsiteX22" fmla="*/ 11963 w 17406"/>
                    <a:gd name="connsiteY22" fmla="*/ 1362 h 11362"/>
                    <a:gd name="connsiteX0" fmla="*/ 11963 w 17441"/>
                    <a:gd name="connsiteY0" fmla="*/ 1329 h 11329"/>
                    <a:gd name="connsiteX1" fmla="*/ 6597 w 17441"/>
                    <a:gd name="connsiteY1" fmla="*/ 1392 h 11329"/>
                    <a:gd name="connsiteX2" fmla="*/ 3267 w 17441"/>
                    <a:gd name="connsiteY2" fmla="*/ 690 h 11329"/>
                    <a:gd name="connsiteX3" fmla="*/ 1133 w 17441"/>
                    <a:gd name="connsiteY3" fmla="*/ 90 h 11329"/>
                    <a:gd name="connsiteX4" fmla="*/ 9 w 17441"/>
                    <a:gd name="connsiteY4" fmla="*/ 661 h 11329"/>
                    <a:gd name="connsiteX5" fmla="*/ 1715 w 17441"/>
                    <a:gd name="connsiteY5" fmla="*/ 1441 h 11329"/>
                    <a:gd name="connsiteX6" fmla="*/ 6114 w 17441"/>
                    <a:gd name="connsiteY6" fmla="*/ 2892 h 11329"/>
                    <a:gd name="connsiteX7" fmla="*/ 6397 w 17441"/>
                    <a:gd name="connsiteY7" fmla="*/ 2892 h 11329"/>
                    <a:gd name="connsiteX8" fmla="*/ 6397 w 17441"/>
                    <a:gd name="connsiteY8" fmla="*/ 10749 h 11329"/>
                    <a:gd name="connsiteX9" fmla="*/ 7718 w 17441"/>
                    <a:gd name="connsiteY9" fmla="*/ 11329 h 11329"/>
                    <a:gd name="connsiteX10" fmla="*/ 8944 w 17441"/>
                    <a:gd name="connsiteY10" fmla="*/ 10749 h 11329"/>
                    <a:gd name="connsiteX11" fmla="*/ 8944 w 17441"/>
                    <a:gd name="connsiteY11" fmla="*/ 6150 h 11329"/>
                    <a:gd name="connsiteX12" fmla="*/ 9322 w 17441"/>
                    <a:gd name="connsiteY12" fmla="*/ 6150 h 11329"/>
                    <a:gd name="connsiteX13" fmla="*/ 9322 w 17441"/>
                    <a:gd name="connsiteY13" fmla="*/ 10749 h 11329"/>
                    <a:gd name="connsiteX14" fmla="*/ 10642 w 17441"/>
                    <a:gd name="connsiteY14" fmla="*/ 11329 h 11329"/>
                    <a:gd name="connsiteX15" fmla="*/ 11869 w 17441"/>
                    <a:gd name="connsiteY15" fmla="*/ 10749 h 11329"/>
                    <a:gd name="connsiteX16" fmla="*/ 11869 w 17441"/>
                    <a:gd name="connsiteY16" fmla="*/ 2892 h 11329"/>
                    <a:gd name="connsiteX17" fmla="*/ 12480 w 17441"/>
                    <a:gd name="connsiteY17" fmla="*/ 2649 h 11329"/>
                    <a:gd name="connsiteX18" fmla="*/ 14633 w 17441"/>
                    <a:gd name="connsiteY18" fmla="*/ 1952 h 11329"/>
                    <a:gd name="connsiteX19" fmla="*/ 16517 w 17441"/>
                    <a:gd name="connsiteY19" fmla="*/ 1203 h 11329"/>
                    <a:gd name="connsiteX20" fmla="*/ 17403 w 17441"/>
                    <a:gd name="connsiteY20" fmla="*/ 314 h 11329"/>
                    <a:gd name="connsiteX21" fmla="*/ 16305 w 17441"/>
                    <a:gd name="connsiteY21" fmla="*/ 68 h 11329"/>
                    <a:gd name="connsiteX22" fmla="*/ 11963 w 17441"/>
                    <a:gd name="connsiteY22" fmla="*/ 1329 h 11329"/>
                    <a:gd name="connsiteX0" fmla="*/ 11963 w 17637"/>
                    <a:gd name="connsiteY0" fmla="*/ 1323 h 11323"/>
                    <a:gd name="connsiteX1" fmla="*/ 6597 w 17637"/>
                    <a:gd name="connsiteY1" fmla="*/ 1386 h 11323"/>
                    <a:gd name="connsiteX2" fmla="*/ 3267 w 17637"/>
                    <a:gd name="connsiteY2" fmla="*/ 684 h 11323"/>
                    <a:gd name="connsiteX3" fmla="*/ 1133 w 17637"/>
                    <a:gd name="connsiteY3" fmla="*/ 84 h 11323"/>
                    <a:gd name="connsiteX4" fmla="*/ 9 w 17637"/>
                    <a:gd name="connsiteY4" fmla="*/ 655 h 11323"/>
                    <a:gd name="connsiteX5" fmla="*/ 1715 w 17637"/>
                    <a:gd name="connsiteY5" fmla="*/ 1435 h 11323"/>
                    <a:gd name="connsiteX6" fmla="*/ 6114 w 17637"/>
                    <a:gd name="connsiteY6" fmla="*/ 2886 h 11323"/>
                    <a:gd name="connsiteX7" fmla="*/ 6397 w 17637"/>
                    <a:gd name="connsiteY7" fmla="*/ 2886 h 11323"/>
                    <a:gd name="connsiteX8" fmla="*/ 6397 w 17637"/>
                    <a:gd name="connsiteY8" fmla="*/ 10743 h 11323"/>
                    <a:gd name="connsiteX9" fmla="*/ 7718 w 17637"/>
                    <a:gd name="connsiteY9" fmla="*/ 11323 h 11323"/>
                    <a:gd name="connsiteX10" fmla="*/ 8944 w 17637"/>
                    <a:gd name="connsiteY10" fmla="*/ 10743 h 11323"/>
                    <a:gd name="connsiteX11" fmla="*/ 8944 w 17637"/>
                    <a:gd name="connsiteY11" fmla="*/ 6144 h 11323"/>
                    <a:gd name="connsiteX12" fmla="*/ 9322 w 17637"/>
                    <a:gd name="connsiteY12" fmla="*/ 6144 h 11323"/>
                    <a:gd name="connsiteX13" fmla="*/ 9322 w 17637"/>
                    <a:gd name="connsiteY13" fmla="*/ 10743 h 11323"/>
                    <a:gd name="connsiteX14" fmla="*/ 10642 w 17637"/>
                    <a:gd name="connsiteY14" fmla="*/ 11323 h 11323"/>
                    <a:gd name="connsiteX15" fmla="*/ 11869 w 17637"/>
                    <a:gd name="connsiteY15" fmla="*/ 10743 h 11323"/>
                    <a:gd name="connsiteX16" fmla="*/ 11869 w 17637"/>
                    <a:gd name="connsiteY16" fmla="*/ 2886 h 11323"/>
                    <a:gd name="connsiteX17" fmla="*/ 12480 w 17637"/>
                    <a:gd name="connsiteY17" fmla="*/ 2643 h 11323"/>
                    <a:gd name="connsiteX18" fmla="*/ 14633 w 17637"/>
                    <a:gd name="connsiteY18" fmla="*/ 1946 h 11323"/>
                    <a:gd name="connsiteX19" fmla="*/ 16517 w 17637"/>
                    <a:gd name="connsiteY19" fmla="*/ 1197 h 11323"/>
                    <a:gd name="connsiteX20" fmla="*/ 17629 w 17637"/>
                    <a:gd name="connsiteY20" fmla="*/ 379 h 11323"/>
                    <a:gd name="connsiteX21" fmla="*/ 16305 w 17637"/>
                    <a:gd name="connsiteY21" fmla="*/ 62 h 11323"/>
                    <a:gd name="connsiteX22" fmla="*/ 11963 w 17637"/>
                    <a:gd name="connsiteY22" fmla="*/ 1323 h 1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7637" h="11323">
                      <a:moveTo>
                        <a:pt x="11963" y="1323"/>
                      </a:moveTo>
                      <a:cubicBezTo>
                        <a:pt x="6397" y="1323"/>
                        <a:pt x="8046" y="1492"/>
                        <a:pt x="6597" y="1386"/>
                      </a:cubicBezTo>
                      <a:cubicBezTo>
                        <a:pt x="5148" y="1280"/>
                        <a:pt x="4178" y="901"/>
                        <a:pt x="3267" y="684"/>
                      </a:cubicBezTo>
                      <a:cubicBezTo>
                        <a:pt x="2356" y="467"/>
                        <a:pt x="1676" y="89"/>
                        <a:pt x="1133" y="84"/>
                      </a:cubicBezTo>
                      <a:cubicBezTo>
                        <a:pt x="590" y="79"/>
                        <a:pt x="-88" y="430"/>
                        <a:pt x="9" y="655"/>
                      </a:cubicBezTo>
                      <a:cubicBezTo>
                        <a:pt x="106" y="880"/>
                        <a:pt x="698" y="1063"/>
                        <a:pt x="1715" y="1435"/>
                      </a:cubicBezTo>
                      <a:cubicBezTo>
                        <a:pt x="2732" y="1807"/>
                        <a:pt x="5334" y="2644"/>
                        <a:pt x="6114" y="2886"/>
                      </a:cubicBezTo>
                      <a:cubicBezTo>
                        <a:pt x="6894" y="3128"/>
                        <a:pt x="6303" y="2886"/>
                        <a:pt x="6397" y="2886"/>
                      </a:cubicBezTo>
                      <a:lnTo>
                        <a:pt x="6397" y="10743"/>
                      </a:lnTo>
                      <a:cubicBezTo>
                        <a:pt x="6397" y="11055"/>
                        <a:pt x="6963" y="11323"/>
                        <a:pt x="7718" y="11323"/>
                      </a:cubicBezTo>
                      <a:cubicBezTo>
                        <a:pt x="8378" y="11323"/>
                        <a:pt x="8944" y="11055"/>
                        <a:pt x="8944" y="10743"/>
                      </a:cubicBezTo>
                      <a:lnTo>
                        <a:pt x="8944" y="6144"/>
                      </a:lnTo>
                      <a:lnTo>
                        <a:pt x="9322" y="6144"/>
                      </a:lnTo>
                      <a:lnTo>
                        <a:pt x="9322" y="10743"/>
                      </a:lnTo>
                      <a:cubicBezTo>
                        <a:pt x="9322" y="11055"/>
                        <a:pt x="9888" y="11323"/>
                        <a:pt x="10642" y="11323"/>
                      </a:cubicBezTo>
                      <a:cubicBezTo>
                        <a:pt x="11303" y="11323"/>
                        <a:pt x="11869" y="11055"/>
                        <a:pt x="11869" y="10743"/>
                      </a:cubicBezTo>
                      <a:cubicBezTo>
                        <a:pt x="11869" y="8124"/>
                        <a:pt x="11651" y="4222"/>
                        <a:pt x="11869" y="2886"/>
                      </a:cubicBezTo>
                      <a:cubicBezTo>
                        <a:pt x="11877" y="2837"/>
                        <a:pt x="12019" y="2800"/>
                        <a:pt x="12480" y="2643"/>
                      </a:cubicBezTo>
                      <a:cubicBezTo>
                        <a:pt x="12941" y="2486"/>
                        <a:pt x="13960" y="2187"/>
                        <a:pt x="14633" y="1946"/>
                      </a:cubicBezTo>
                      <a:cubicBezTo>
                        <a:pt x="15306" y="1705"/>
                        <a:pt x="16018" y="1458"/>
                        <a:pt x="16517" y="1197"/>
                      </a:cubicBezTo>
                      <a:cubicBezTo>
                        <a:pt x="17016" y="936"/>
                        <a:pt x="17489" y="823"/>
                        <a:pt x="17629" y="379"/>
                      </a:cubicBezTo>
                      <a:cubicBezTo>
                        <a:pt x="17659" y="391"/>
                        <a:pt x="17693" y="-184"/>
                        <a:pt x="16305" y="62"/>
                      </a:cubicBezTo>
                      <a:cubicBezTo>
                        <a:pt x="15791" y="187"/>
                        <a:pt x="13190" y="1323"/>
                        <a:pt x="11963" y="13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Heart 75"/>
              <p:cNvSpPr/>
              <p:nvPr/>
            </p:nvSpPr>
            <p:spPr>
              <a:xfrm>
                <a:off x="6245971" y="3471027"/>
                <a:ext cx="256564" cy="256564"/>
              </a:xfrm>
              <a:prstGeom prst="heart">
                <a:avLst/>
              </a:prstGeom>
              <a:solidFill>
                <a:srgbClr val="FF58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endParaRPr lang="es-ES_tradn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DCBBD95-0E25-8E42-9738-DC1749433A99}"/>
              </a:ext>
            </a:extLst>
          </p:cNvPr>
          <p:cNvSpPr/>
          <p:nvPr/>
        </p:nvSpPr>
        <p:spPr>
          <a:xfrm>
            <a:off x="4348852" y="1265015"/>
            <a:ext cx="2122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600"/>
              </a:spcAft>
              <a:defRPr/>
            </a:pPr>
            <a:r>
              <a:rPr lang="es-CL" sz="2800" b="1" dirty="0">
                <a:solidFill>
                  <a:srgbClr val="171D4C"/>
                </a:solidFill>
                <a:latin typeface="Arial Black" panose="020B0604020202020204" pitchFamily="34" charset="0"/>
                <a:ea typeface="Arial Narrow" charset="0"/>
                <a:cs typeface="Arial Black" panose="020B0604020202020204" pitchFamily="34" charset="0"/>
              </a:rPr>
              <a:t>¿QUÉ ES?</a:t>
            </a:r>
          </a:p>
        </p:txBody>
      </p:sp>
      <p:sp>
        <p:nvSpPr>
          <p:cNvPr id="52" name="Rectangle 10">
            <a:extLst>
              <a:ext uri="{FF2B5EF4-FFF2-40B4-BE49-F238E27FC236}">
                <a16:creationId xmlns:a16="http://schemas.microsoft.com/office/drawing/2014/main" id="{5A2AE229-94B4-4820-A570-AE5F5E03DD20}"/>
              </a:ext>
            </a:extLst>
          </p:cNvPr>
          <p:cNvSpPr/>
          <p:nvPr/>
        </p:nvSpPr>
        <p:spPr>
          <a:xfrm>
            <a:off x="7956884" y="397174"/>
            <a:ext cx="1806094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Rectangle 12">
            <a:extLst>
              <a:ext uri="{FF2B5EF4-FFF2-40B4-BE49-F238E27FC236}">
                <a16:creationId xmlns:a16="http://schemas.microsoft.com/office/drawing/2014/main" id="{DBD01DCD-6DC3-4DE1-B700-813031264A17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9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7"/>
          <p:cNvSpPr/>
          <p:nvPr/>
        </p:nvSpPr>
        <p:spPr>
          <a:xfrm>
            <a:off x="629675" y="1284587"/>
            <a:ext cx="2974549" cy="2520000"/>
          </a:xfrm>
          <a:prstGeom prst="triangle">
            <a:avLst/>
          </a:prstGeom>
          <a:solidFill>
            <a:srgbClr val="FF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riangle 54"/>
          <p:cNvSpPr/>
          <p:nvPr/>
        </p:nvSpPr>
        <p:spPr>
          <a:xfrm>
            <a:off x="2217571" y="1284587"/>
            <a:ext cx="2974549" cy="2520000"/>
          </a:xfrm>
          <a:prstGeom prst="triangle">
            <a:avLst/>
          </a:prstGeom>
          <a:solidFill>
            <a:srgbClr val="67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Triangle 55"/>
          <p:cNvSpPr/>
          <p:nvPr/>
        </p:nvSpPr>
        <p:spPr>
          <a:xfrm>
            <a:off x="1417497" y="2628685"/>
            <a:ext cx="2974549" cy="2520000"/>
          </a:xfrm>
          <a:prstGeom prst="triangle">
            <a:avLst/>
          </a:prstGeom>
          <a:solidFill>
            <a:srgbClr val="08D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Rectangle 24"/>
          <p:cNvSpPr/>
          <p:nvPr/>
        </p:nvSpPr>
        <p:spPr>
          <a:xfrm>
            <a:off x="1093891" y="2760283"/>
            <a:ext cx="170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DEDICACIÓN </a:t>
            </a:r>
            <a:endParaRPr lang="en-US" sz="16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25"/>
          <p:cNvSpPr/>
          <p:nvPr/>
        </p:nvSpPr>
        <p:spPr>
          <a:xfrm>
            <a:off x="3096304" y="2764336"/>
            <a:ext cx="1238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VIGOR</a:t>
            </a:r>
            <a:endParaRPr lang="en-US" sz="16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26"/>
          <p:cNvSpPr/>
          <p:nvPr/>
        </p:nvSpPr>
        <p:spPr>
          <a:xfrm>
            <a:off x="1959456" y="4380994"/>
            <a:ext cx="1854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ABSORCI</a:t>
            </a:r>
            <a:r>
              <a:rPr lang="es-E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ÓN</a:t>
            </a:r>
            <a:endParaRPr lang="en-US" sz="16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968982" y="2631077"/>
            <a:ext cx="1882068" cy="1206226"/>
            <a:chOff x="1787481" y="3255874"/>
            <a:chExt cx="1411551" cy="1031711"/>
          </a:xfrm>
        </p:grpSpPr>
        <p:sp>
          <p:nvSpPr>
            <p:cNvPr id="15" name="Triangle 50"/>
            <p:cNvSpPr/>
            <p:nvPr/>
          </p:nvSpPr>
          <p:spPr>
            <a:xfrm>
              <a:off x="1968567" y="3255874"/>
              <a:ext cx="1045346" cy="1003728"/>
            </a:xfrm>
            <a:prstGeom prst="triangle">
              <a:avLst/>
            </a:prstGeom>
            <a:solidFill>
              <a:srgbClr val="22354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6" name="Rectangle 27"/>
            <p:cNvSpPr/>
            <p:nvPr/>
          </p:nvSpPr>
          <p:spPr>
            <a:xfrm>
              <a:off x="1787481" y="3979808"/>
              <a:ext cx="14115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b="1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ENGAGEMENT</a:t>
              </a:r>
              <a:endParaRPr lang="en-US" sz="14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7" name="Rectangle 29"/>
          <p:cNvSpPr/>
          <p:nvPr/>
        </p:nvSpPr>
        <p:spPr>
          <a:xfrm>
            <a:off x="1645273" y="5148685"/>
            <a:ext cx="2614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rgbClr val="08D3CA"/>
                </a:solidFill>
                <a:latin typeface="Arial Narrow" charset="0"/>
                <a:ea typeface="Arial Narrow" charset="0"/>
                <a:cs typeface="Arial Narrow" charset="0"/>
              </a:rPr>
              <a:t>CONCENTRACI</a:t>
            </a:r>
            <a:r>
              <a:rPr lang="es-ES" sz="1600" dirty="0">
                <a:solidFill>
                  <a:srgbClr val="08D3CA"/>
                </a:solidFill>
                <a:latin typeface="Arial Narrow" charset="0"/>
                <a:ea typeface="Arial Narrow" charset="0"/>
                <a:cs typeface="Arial Narrow" charset="0"/>
              </a:rPr>
              <a:t>ÓN</a:t>
            </a:r>
            <a:endParaRPr lang="en-US" sz="1600" dirty="0">
              <a:solidFill>
                <a:srgbClr val="08D3CA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grpSp>
        <p:nvGrpSpPr>
          <p:cNvPr id="18" name="Group 10"/>
          <p:cNvGrpSpPr/>
          <p:nvPr/>
        </p:nvGrpSpPr>
        <p:grpSpPr>
          <a:xfrm>
            <a:off x="3995637" y="1394147"/>
            <a:ext cx="1916284" cy="975282"/>
            <a:chOff x="3309998" y="1500624"/>
            <a:chExt cx="1437213" cy="975282"/>
          </a:xfrm>
        </p:grpSpPr>
        <p:sp>
          <p:nvSpPr>
            <p:cNvPr id="19" name="Rectangle 28"/>
            <p:cNvSpPr/>
            <p:nvPr/>
          </p:nvSpPr>
          <p:spPr>
            <a:xfrm rot="19438156">
              <a:off x="3416528" y="1500624"/>
              <a:ext cx="13306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67B9DF"/>
                  </a:solidFill>
                  <a:latin typeface="Arial Narrow" charset="0"/>
                  <a:ea typeface="Arial Narrow" charset="0"/>
                  <a:cs typeface="Arial Narrow" charset="0"/>
                </a:rPr>
                <a:t>ENERGÍA</a:t>
              </a: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 rot="14285013">
              <a:off x="3242521" y="2273492"/>
              <a:ext cx="269891" cy="134938"/>
            </a:xfrm>
            <a:custGeom>
              <a:avLst/>
              <a:gdLst>
                <a:gd name="T0" fmla="*/ 627632334 w 61"/>
                <a:gd name="T1" fmla="*/ 454907138 h 39"/>
                <a:gd name="T2" fmla="*/ 592766144 w 61"/>
                <a:gd name="T3" fmla="*/ 454907138 h 39"/>
                <a:gd name="T4" fmla="*/ 348685766 w 61"/>
                <a:gd name="T5" fmla="*/ 215482146 h 39"/>
                <a:gd name="T6" fmla="*/ 116227452 w 61"/>
                <a:gd name="T7" fmla="*/ 454907138 h 39"/>
                <a:gd name="T8" fmla="*/ 81361262 w 61"/>
                <a:gd name="T9" fmla="*/ 454907138 h 39"/>
                <a:gd name="T10" fmla="*/ 11622063 w 61"/>
                <a:gd name="T11" fmla="*/ 383078602 h 39"/>
                <a:gd name="T12" fmla="*/ 11622063 w 61"/>
                <a:gd name="T13" fmla="*/ 347167794 h 39"/>
                <a:gd name="T14" fmla="*/ 337063703 w 61"/>
                <a:gd name="T15" fmla="*/ 11971423 h 39"/>
                <a:gd name="T16" fmla="*/ 371929893 w 61"/>
                <a:gd name="T17" fmla="*/ 11971423 h 39"/>
                <a:gd name="T18" fmla="*/ 697371533 w 61"/>
                <a:gd name="T19" fmla="*/ 347167794 h 39"/>
                <a:gd name="T20" fmla="*/ 697371533 w 61"/>
                <a:gd name="T21" fmla="*/ 383078602 h 39"/>
                <a:gd name="T22" fmla="*/ 627632334 w 61"/>
                <a:gd name="T23" fmla="*/ 454907138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39">
                  <a:moveTo>
                    <a:pt x="54" y="38"/>
                  </a:moveTo>
                  <a:cubicBezTo>
                    <a:pt x="53" y="39"/>
                    <a:pt x="52" y="39"/>
                    <a:pt x="51" y="3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9"/>
                    <a:pt x="8" y="39"/>
                    <a:pt x="7" y="38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1" y="30"/>
                    <a:pt x="61" y="31"/>
                    <a:pt x="60" y="32"/>
                  </a:cubicBezTo>
                  <a:lnTo>
                    <a:pt x="54" y="38"/>
                  </a:lnTo>
                  <a:close/>
                </a:path>
              </a:pathLst>
            </a:custGeom>
            <a:solidFill>
              <a:srgbClr val="223546"/>
            </a:solidFill>
            <a:ln>
              <a:noFill/>
            </a:ln>
          </p:spPr>
          <p:txBody>
            <a:bodyPr/>
            <a:lstStyle/>
            <a:p>
              <a:endParaRPr lang="id-ID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21" name="Freeform 32"/>
          <p:cNvSpPr>
            <a:spLocks/>
          </p:cNvSpPr>
          <p:nvPr/>
        </p:nvSpPr>
        <p:spPr bwMode="auto">
          <a:xfrm>
            <a:off x="2762116" y="4780269"/>
            <a:ext cx="297561" cy="210399"/>
          </a:xfrm>
          <a:custGeom>
            <a:avLst/>
            <a:gdLst>
              <a:gd name="T0" fmla="*/ 627632334 w 61"/>
              <a:gd name="T1" fmla="*/ 454907138 h 39"/>
              <a:gd name="T2" fmla="*/ 592766144 w 61"/>
              <a:gd name="T3" fmla="*/ 454907138 h 39"/>
              <a:gd name="T4" fmla="*/ 348685766 w 61"/>
              <a:gd name="T5" fmla="*/ 215482146 h 39"/>
              <a:gd name="T6" fmla="*/ 116227452 w 61"/>
              <a:gd name="T7" fmla="*/ 454907138 h 39"/>
              <a:gd name="T8" fmla="*/ 81361262 w 61"/>
              <a:gd name="T9" fmla="*/ 454907138 h 39"/>
              <a:gd name="T10" fmla="*/ 11622063 w 61"/>
              <a:gd name="T11" fmla="*/ 383078602 h 39"/>
              <a:gd name="T12" fmla="*/ 11622063 w 61"/>
              <a:gd name="T13" fmla="*/ 347167794 h 39"/>
              <a:gd name="T14" fmla="*/ 337063703 w 61"/>
              <a:gd name="T15" fmla="*/ 11971423 h 39"/>
              <a:gd name="T16" fmla="*/ 371929893 w 61"/>
              <a:gd name="T17" fmla="*/ 11971423 h 39"/>
              <a:gd name="T18" fmla="*/ 697371533 w 61"/>
              <a:gd name="T19" fmla="*/ 347167794 h 39"/>
              <a:gd name="T20" fmla="*/ 697371533 w 61"/>
              <a:gd name="T21" fmla="*/ 383078602 h 39"/>
              <a:gd name="T22" fmla="*/ 627632334 w 61"/>
              <a:gd name="T23" fmla="*/ 454907138 h 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1" h="39">
                <a:moveTo>
                  <a:pt x="54" y="38"/>
                </a:moveTo>
                <a:cubicBezTo>
                  <a:pt x="53" y="39"/>
                  <a:pt x="52" y="39"/>
                  <a:pt x="51" y="38"/>
                </a:cubicBezTo>
                <a:cubicBezTo>
                  <a:pt x="30" y="18"/>
                  <a:pt x="30" y="18"/>
                  <a:pt x="30" y="18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9"/>
                  <a:pt x="8" y="39"/>
                  <a:pt x="7" y="38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1"/>
                  <a:pt x="0" y="30"/>
                  <a:pt x="1" y="29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1" y="0"/>
                  <a:pt x="32" y="1"/>
                </a:cubicBezTo>
                <a:cubicBezTo>
                  <a:pt x="60" y="29"/>
                  <a:pt x="60" y="29"/>
                  <a:pt x="60" y="29"/>
                </a:cubicBezTo>
                <a:cubicBezTo>
                  <a:pt x="61" y="30"/>
                  <a:pt x="61" y="31"/>
                  <a:pt x="60" y="32"/>
                </a:cubicBezTo>
                <a:lnTo>
                  <a:pt x="54" y="38"/>
                </a:lnTo>
                <a:close/>
              </a:path>
            </a:pathLst>
          </a:custGeom>
          <a:solidFill>
            <a:srgbClr val="0D948E"/>
          </a:solidFill>
          <a:ln>
            <a:noFill/>
          </a:ln>
        </p:spPr>
        <p:txBody>
          <a:bodyPr/>
          <a:lstStyle/>
          <a:p>
            <a:endParaRPr lang="id-ID">
              <a:latin typeface="Arial Narrow" charset="0"/>
              <a:ea typeface="Arial Narrow" charset="0"/>
              <a:cs typeface="Arial Narrow" charset="0"/>
            </a:endParaRPr>
          </a:p>
        </p:txBody>
      </p:sp>
      <p:grpSp>
        <p:nvGrpSpPr>
          <p:cNvPr id="22" name="Group 11"/>
          <p:cNvGrpSpPr/>
          <p:nvPr/>
        </p:nvGrpSpPr>
        <p:grpSpPr>
          <a:xfrm>
            <a:off x="-182584" y="1253173"/>
            <a:ext cx="2063879" cy="1077283"/>
            <a:chOff x="176332" y="1359651"/>
            <a:chExt cx="1547910" cy="1077283"/>
          </a:xfrm>
        </p:grpSpPr>
        <p:sp>
          <p:nvSpPr>
            <p:cNvPr id="23" name="Rectangle 30"/>
            <p:cNvSpPr/>
            <p:nvPr/>
          </p:nvSpPr>
          <p:spPr>
            <a:xfrm rot="1904619">
              <a:off x="176332" y="1359651"/>
              <a:ext cx="13994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" sz="1600" dirty="0">
                  <a:solidFill>
                    <a:srgbClr val="FF585A"/>
                  </a:solidFill>
                  <a:latin typeface="Arial Narrow" charset="0"/>
                  <a:ea typeface="Arial Narrow" charset="0"/>
                  <a:cs typeface="Arial Narrow" charset="0"/>
                </a:rPr>
                <a:t>INTERÉS Y ENTUSIASMO</a:t>
              </a:r>
              <a:endParaRPr lang="en-US" sz="1600" dirty="0">
                <a:solidFill>
                  <a:srgbClr val="FF585A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Freeform 32"/>
            <p:cNvSpPr>
              <a:spLocks/>
            </p:cNvSpPr>
            <p:nvPr/>
          </p:nvSpPr>
          <p:spPr bwMode="auto">
            <a:xfrm rot="7198751">
              <a:off x="1520405" y="2233098"/>
              <a:ext cx="272735" cy="134938"/>
            </a:xfrm>
            <a:custGeom>
              <a:avLst/>
              <a:gdLst>
                <a:gd name="T0" fmla="*/ 627632334 w 61"/>
                <a:gd name="T1" fmla="*/ 454907138 h 39"/>
                <a:gd name="T2" fmla="*/ 592766144 w 61"/>
                <a:gd name="T3" fmla="*/ 454907138 h 39"/>
                <a:gd name="T4" fmla="*/ 348685766 w 61"/>
                <a:gd name="T5" fmla="*/ 215482146 h 39"/>
                <a:gd name="T6" fmla="*/ 116227452 w 61"/>
                <a:gd name="T7" fmla="*/ 454907138 h 39"/>
                <a:gd name="T8" fmla="*/ 81361262 w 61"/>
                <a:gd name="T9" fmla="*/ 454907138 h 39"/>
                <a:gd name="T10" fmla="*/ 11622063 w 61"/>
                <a:gd name="T11" fmla="*/ 383078602 h 39"/>
                <a:gd name="T12" fmla="*/ 11622063 w 61"/>
                <a:gd name="T13" fmla="*/ 347167794 h 39"/>
                <a:gd name="T14" fmla="*/ 337063703 w 61"/>
                <a:gd name="T15" fmla="*/ 11971423 h 39"/>
                <a:gd name="T16" fmla="*/ 371929893 w 61"/>
                <a:gd name="T17" fmla="*/ 11971423 h 39"/>
                <a:gd name="T18" fmla="*/ 697371533 w 61"/>
                <a:gd name="T19" fmla="*/ 347167794 h 39"/>
                <a:gd name="T20" fmla="*/ 697371533 w 61"/>
                <a:gd name="T21" fmla="*/ 383078602 h 39"/>
                <a:gd name="T22" fmla="*/ 627632334 w 61"/>
                <a:gd name="T23" fmla="*/ 454907138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39">
                  <a:moveTo>
                    <a:pt x="54" y="38"/>
                  </a:moveTo>
                  <a:cubicBezTo>
                    <a:pt x="53" y="39"/>
                    <a:pt x="52" y="39"/>
                    <a:pt x="51" y="3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9"/>
                    <a:pt x="8" y="39"/>
                    <a:pt x="7" y="38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1" y="30"/>
                    <a:pt x="61" y="31"/>
                    <a:pt x="60" y="32"/>
                  </a:cubicBezTo>
                  <a:lnTo>
                    <a:pt x="54" y="38"/>
                  </a:lnTo>
                  <a:close/>
                </a:path>
              </a:pathLst>
            </a:custGeom>
            <a:solidFill>
              <a:srgbClr val="853522"/>
            </a:solidFill>
            <a:ln>
              <a:noFill/>
            </a:ln>
          </p:spPr>
          <p:txBody>
            <a:bodyPr/>
            <a:lstStyle/>
            <a:p>
              <a:endParaRPr lang="id-ID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25" name="Pentagon 19"/>
          <p:cNvSpPr/>
          <p:nvPr/>
        </p:nvSpPr>
        <p:spPr>
          <a:xfrm rot="10800000">
            <a:off x="6231946" y="1584986"/>
            <a:ext cx="5280000" cy="1080000"/>
          </a:xfrm>
          <a:prstGeom prst="homePlate">
            <a:avLst>
              <a:gd name="adj" fmla="val 14086"/>
            </a:avLst>
          </a:prstGeom>
          <a:solidFill>
            <a:srgbClr val="67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6" name="4 Rectángulo"/>
          <p:cNvSpPr/>
          <p:nvPr/>
        </p:nvSpPr>
        <p:spPr>
          <a:xfrm>
            <a:off x="6482806" y="1673926"/>
            <a:ext cx="471507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L" sz="2000" b="1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ENERGÍA</a:t>
            </a:r>
            <a:endParaRPr lang="es-CL" sz="1600" dirty="0">
              <a:solidFill>
                <a:schemeClr val="bg1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lvl="0"/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Se refiere a altos niveles de energía disponibles para utilizar en el trabajo.</a:t>
            </a:r>
          </a:p>
        </p:txBody>
      </p:sp>
      <p:sp>
        <p:nvSpPr>
          <p:cNvPr id="27" name="Pentagon 20"/>
          <p:cNvSpPr/>
          <p:nvPr/>
        </p:nvSpPr>
        <p:spPr>
          <a:xfrm rot="10800000">
            <a:off x="6239088" y="2741045"/>
            <a:ext cx="5280000" cy="1080000"/>
          </a:xfrm>
          <a:prstGeom prst="homePlate">
            <a:avLst>
              <a:gd name="adj" fmla="val 14086"/>
            </a:avLst>
          </a:prstGeom>
          <a:solidFill>
            <a:srgbClr val="FF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8" name="Rectangle 31"/>
          <p:cNvSpPr/>
          <p:nvPr/>
        </p:nvSpPr>
        <p:spPr>
          <a:xfrm>
            <a:off x="6492538" y="2834768"/>
            <a:ext cx="50194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L" sz="2000" b="1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INTERÉS Y ENTUSIASMO</a:t>
            </a:r>
            <a:endParaRPr lang="es-CL" sz="2000" dirty="0">
              <a:solidFill>
                <a:schemeClr val="bg1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lvl="0"/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Implica sensación de estar profundamente involucrado con el trabajo.</a:t>
            </a:r>
          </a:p>
        </p:txBody>
      </p:sp>
      <p:sp>
        <p:nvSpPr>
          <p:cNvPr id="29" name="Pentagon 21"/>
          <p:cNvSpPr/>
          <p:nvPr/>
        </p:nvSpPr>
        <p:spPr>
          <a:xfrm rot="10800000">
            <a:off x="6231946" y="3910668"/>
            <a:ext cx="5280000" cy="1080000"/>
          </a:xfrm>
          <a:prstGeom prst="homePlate">
            <a:avLst>
              <a:gd name="adj" fmla="val 14086"/>
            </a:avLst>
          </a:prstGeom>
          <a:solidFill>
            <a:srgbClr val="08D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0" name="Rectangle 32"/>
          <p:cNvSpPr/>
          <p:nvPr/>
        </p:nvSpPr>
        <p:spPr>
          <a:xfrm>
            <a:off x="6482805" y="3897104"/>
            <a:ext cx="50291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L" sz="2000" b="1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CONCENTRACIÓN</a:t>
            </a:r>
            <a:endParaRPr lang="es-CL" sz="2000" dirty="0">
              <a:solidFill>
                <a:schemeClr val="bg1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lvl="0"/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Involucra sentirse completamente concentrado en las tareas que se desarrollan, y tener sensación de que el tiempo pasa rápidamente.</a:t>
            </a:r>
            <a:endParaRPr lang="es-CL" sz="1400" dirty="0">
              <a:solidFill>
                <a:schemeClr val="bg1"/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1" name="1 Marcador de texto">
            <a:extLst>
              <a:ext uri="{FF2B5EF4-FFF2-40B4-BE49-F238E27FC236}">
                <a16:creationId xmlns:a16="http://schemas.microsoft.com/office/drawing/2014/main" id="{19E50A2A-2981-4E6E-B590-27E17795BB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2957" y="382094"/>
            <a:ext cx="8072541" cy="54517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CL" dirty="0"/>
              <a:t>¿QUÉ ES EL ENGAGEMENT LABORAL? 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0845E0C5-572C-4375-B3AF-F75E478E613B}"/>
              </a:ext>
            </a:extLst>
          </p:cNvPr>
          <p:cNvSpPr/>
          <p:nvPr/>
        </p:nvSpPr>
        <p:spPr>
          <a:xfrm>
            <a:off x="7956884" y="397174"/>
            <a:ext cx="1806094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CC39A10C-D1EF-4471-B7D3-1954780159A8}"/>
              </a:ext>
            </a:extLst>
          </p:cNvPr>
          <p:cNvSpPr/>
          <p:nvPr/>
        </p:nvSpPr>
        <p:spPr>
          <a:xfrm>
            <a:off x="1" y="397174"/>
            <a:ext cx="332115" cy="427289"/>
          </a:xfrm>
          <a:prstGeom prst="rect">
            <a:avLst/>
          </a:prstGeom>
          <a:solidFill>
            <a:srgbClr val="FD97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Pentagon 19">
            <a:extLst>
              <a:ext uri="{FF2B5EF4-FFF2-40B4-BE49-F238E27FC236}">
                <a16:creationId xmlns:a16="http://schemas.microsoft.com/office/drawing/2014/main" id="{911F288C-201C-40E5-92C8-C7648AE7B927}"/>
              </a:ext>
            </a:extLst>
          </p:cNvPr>
          <p:cNvSpPr/>
          <p:nvPr/>
        </p:nvSpPr>
        <p:spPr>
          <a:xfrm>
            <a:off x="0" y="5959054"/>
            <a:ext cx="12181167" cy="685991"/>
          </a:xfrm>
          <a:prstGeom prst="homePlate">
            <a:avLst>
              <a:gd name="adj" fmla="val 14086"/>
            </a:avLst>
          </a:prstGeom>
          <a:solidFill>
            <a:srgbClr val="0070C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L" sz="16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A7B4A7C-B2DC-4177-86B2-51F2B29C62BA}"/>
              </a:ext>
            </a:extLst>
          </p:cNvPr>
          <p:cNvSpPr/>
          <p:nvPr/>
        </p:nvSpPr>
        <p:spPr>
          <a:xfrm>
            <a:off x="77013" y="5975311"/>
            <a:ext cx="220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n w="0"/>
                <a:solidFill>
                  <a:srgbClr val="0070C0"/>
                </a:solidFill>
                <a:latin typeface="Arial Black" panose="020B0604020202020204" pitchFamily="34" charset="0"/>
              </a:rPr>
              <a:t>TOTAL </a:t>
            </a:r>
          </a:p>
          <a:p>
            <a:r>
              <a:rPr lang="es-MX" dirty="0">
                <a:ln w="0"/>
                <a:solidFill>
                  <a:srgbClr val="0070C0"/>
                </a:solidFill>
                <a:latin typeface="Arial Black" panose="020B0604020202020204" pitchFamily="34" charset="0"/>
              </a:rPr>
              <a:t>ENGAGEMENT</a:t>
            </a:r>
            <a:endParaRPr lang="es-CL" dirty="0">
              <a:ln w="0"/>
              <a:solidFill>
                <a:srgbClr val="0070C0"/>
              </a:solidFill>
              <a:latin typeface="Arial Black" panose="020B0604020202020204" pitchFamily="34" charset="0"/>
            </a:endParaRPr>
          </a:p>
        </p:txBody>
      </p:sp>
      <p:sp>
        <p:nvSpPr>
          <p:cNvPr id="44" name="Pentagon 19">
            <a:extLst>
              <a:ext uri="{FF2B5EF4-FFF2-40B4-BE49-F238E27FC236}">
                <a16:creationId xmlns:a16="http://schemas.microsoft.com/office/drawing/2014/main" id="{C037768A-D0D4-4401-B808-ADEA1A5EB3EC}"/>
              </a:ext>
            </a:extLst>
          </p:cNvPr>
          <p:cNvSpPr/>
          <p:nvPr/>
        </p:nvSpPr>
        <p:spPr>
          <a:xfrm>
            <a:off x="2197078" y="5959054"/>
            <a:ext cx="9984089" cy="685991"/>
          </a:xfrm>
          <a:prstGeom prst="homePlate">
            <a:avLst>
              <a:gd name="adj" fmla="val 14086"/>
            </a:avLst>
          </a:prstGeom>
          <a:solidFill>
            <a:srgbClr val="0070C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600" i="1" dirty="0">
                <a:solidFill>
                  <a:srgbClr val="002060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Estado de activación y entusiasmo propio de quienes muestran </a:t>
            </a:r>
            <a:r>
              <a:rPr lang="es-CL" sz="1600" b="1" i="1" dirty="0">
                <a:solidFill>
                  <a:srgbClr val="002060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mayor pasión por el trabajo que realizan</a:t>
            </a:r>
            <a:r>
              <a:rPr lang="es-CL" sz="1600" i="1" dirty="0">
                <a:solidFill>
                  <a:srgbClr val="002060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. Típicamente, estas personas tienden a mostrar </a:t>
            </a:r>
            <a:r>
              <a:rPr lang="es-CL" sz="1600" b="1" i="1" dirty="0">
                <a:solidFill>
                  <a:srgbClr val="002060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resultados superiores</a:t>
            </a:r>
            <a:r>
              <a:rPr lang="es-CL" sz="1600" i="1" dirty="0">
                <a:solidFill>
                  <a:srgbClr val="002060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 en términos de productividad.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50461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7" grpId="0"/>
      <p:bldP spid="21" grpId="0" animBg="1"/>
      <p:bldP spid="25" grpId="0" animBg="1"/>
      <p:bldP spid="26" grpId="0"/>
      <p:bldP spid="27" grpId="0" animBg="1"/>
      <p:bldP spid="28" grpId="0"/>
      <p:bldP spid="29" grpId="0" animBg="1"/>
      <p:bldP spid="30" grpId="0"/>
      <p:bldP spid="42" grpId="0" animBg="1"/>
      <p:bldP spid="43" grpId="0"/>
      <p:bldP spid="4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30896</TotalTime>
  <Words>3804</Words>
  <Application>Microsoft Office PowerPoint</Application>
  <PresentationFormat>Panorámica</PresentationFormat>
  <Paragraphs>1358</Paragraphs>
  <Slides>37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37</vt:i4>
      </vt:variant>
    </vt:vector>
  </HeadingPairs>
  <TitlesOfParts>
    <vt:vector size="51" baseType="lpstr">
      <vt:lpstr>Arial</vt:lpstr>
      <vt:lpstr>Arial Black</vt:lpstr>
      <vt:lpstr>Arial Narrow</vt:lpstr>
      <vt:lpstr>Arial Regular</vt:lpstr>
      <vt:lpstr>Arial Rounded MT Bold</vt:lpstr>
      <vt:lpstr>Calibri</vt:lpstr>
      <vt:lpstr>Calibri </vt:lpstr>
      <vt:lpstr>Calibri Light</vt:lpstr>
      <vt:lpstr>Roboto</vt:lpstr>
      <vt:lpstr>Roboto Light</vt:lpstr>
      <vt:lpstr>Roboto Thin</vt:lpstr>
      <vt:lpstr>Tema de Office</vt:lpstr>
      <vt:lpstr>2_Tema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Cristobal Arteaga Vial</dc:creator>
  <cp:lastModifiedBy>María José Del Solar Zañartu</cp:lastModifiedBy>
  <cp:revision>2961</cp:revision>
  <cp:lastPrinted>2019-06-18T22:43:35Z</cp:lastPrinted>
  <dcterms:created xsi:type="dcterms:W3CDTF">2019-01-09T19:34:01Z</dcterms:created>
  <dcterms:modified xsi:type="dcterms:W3CDTF">2020-03-06T16:45:20Z</dcterms:modified>
</cp:coreProperties>
</file>